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8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sldIdLst>
    <p:sldId id="258" r:id="rId2"/>
    <p:sldId id="277" r:id="rId3"/>
    <p:sldId id="304" r:id="rId4"/>
    <p:sldId id="263" r:id="rId5"/>
    <p:sldId id="305" r:id="rId6"/>
    <p:sldId id="262" r:id="rId7"/>
    <p:sldId id="306" r:id="rId8"/>
    <p:sldId id="313" r:id="rId9"/>
    <p:sldId id="259" r:id="rId10"/>
    <p:sldId id="314" r:id="rId11"/>
    <p:sldId id="307" r:id="rId12"/>
    <p:sldId id="315" r:id="rId13"/>
    <p:sldId id="316" r:id="rId14"/>
    <p:sldId id="317" r:id="rId15"/>
    <p:sldId id="318" r:id="rId16"/>
    <p:sldId id="308" r:id="rId17"/>
    <p:sldId id="261" r:id="rId18"/>
    <p:sldId id="309" r:id="rId19"/>
    <p:sldId id="310" r:id="rId20"/>
    <p:sldId id="272" r:id="rId21"/>
    <p:sldId id="265" r:id="rId22"/>
    <p:sldId id="311" r:id="rId23"/>
    <p:sldId id="257" r:id="rId24"/>
    <p:sldId id="312" r:id="rId25"/>
    <p:sldId id="275" r:id="rId26"/>
    <p:sldId id="282" r:id="rId27"/>
  </p:sldIdLst>
  <p:sldSz cx="9144000" cy="5143500" type="screen16x9"/>
  <p:notesSz cx="6858000" cy="9144000"/>
  <p:embeddedFontLst>
    <p:embeddedFont>
      <p:font typeface="Abel" panose="020B0604020202020204" charset="0"/>
      <p:regular r:id="rId29"/>
    </p:embeddedFont>
    <p:embeddedFont>
      <p:font typeface="Academy" pitchFamily="2" charset="0"/>
      <p:regular r:id="rId30"/>
    </p:embeddedFont>
    <p:embeddedFont>
      <p:font typeface="Anton" panose="020B0604020202020204" charset="0"/>
      <p:regular r:id="rId31"/>
    </p:embeddedFont>
    <p:embeddedFont>
      <p:font typeface="Bahnschrift SemiBold Condensed" panose="020B0502040204020203" pitchFamily="34" charset="0"/>
      <p:bold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HANH LAM 20182623" initials="CTL2" lastIdx="1" clrIdx="0">
    <p:extLst>
      <p:ext uri="{19B8F6BF-5375-455C-9EA6-DF929625EA0E}">
        <p15:presenceInfo xmlns:p15="http://schemas.microsoft.com/office/powerpoint/2012/main" userId="CAO THANH LAM 2018262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AE52"/>
    <a:srgbClr val="896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35C69D-8895-4A22-8AD0-A2C71B4481A4}">
  <a:tblStyle styleId="{9535C69D-8895-4A22-8AD0-A2C71B4481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14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195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079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718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336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310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27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8d72262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8d72262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205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58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9aea31311b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9aea31311b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9aea31311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9aea31311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8d72262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8d72262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69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8d72262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8d72262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12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afacedb7c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afacedb7c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9b0aa8567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9b0aa8567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086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a5542f1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a5542f1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840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8d72262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8d72262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585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afacedb7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afacedb7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731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-3621963" y="-1003613"/>
            <a:ext cx="14748864" cy="9515698"/>
            <a:chOff x="-3621963" y="-1003613"/>
            <a:chExt cx="14748864" cy="9515698"/>
          </a:xfrm>
        </p:grpSpPr>
        <p:sp>
          <p:nvSpPr>
            <p:cNvPr id="231" name="Google Shape;231;p20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text">
  <p:cSld name="CUSTOM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1"/>
          <p:cNvGrpSpPr/>
          <p:nvPr/>
        </p:nvGrpSpPr>
        <p:grpSpPr>
          <a:xfrm>
            <a:off x="-2134953" y="-2232526"/>
            <a:ext cx="13005666" cy="9144743"/>
            <a:chOff x="-2134953" y="-2232526"/>
            <a:chExt cx="13005666" cy="9144743"/>
          </a:xfrm>
        </p:grpSpPr>
        <p:sp>
          <p:nvSpPr>
            <p:cNvPr id="239" name="Google Shape;239;p21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">
  <p:cSld name="CUSTOM_4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2"/>
          <p:cNvGrpSpPr/>
          <p:nvPr/>
        </p:nvGrpSpPr>
        <p:grpSpPr>
          <a:xfrm>
            <a:off x="-3075157" y="-3061151"/>
            <a:ext cx="15800562" cy="10202043"/>
            <a:chOff x="-3075157" y="-3061151"/>
            <a:chExt cx="15800562" cy="10202043"/>
          </a:xfrm>
        </p:grpSpPr>
        <p:sp>
          <p:nvSpPr>
            <p:cNvPr id="249" name="Google Shape;249;p22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rot="-1514338" flipH="1">
              <a:off x="8693921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rot="-1514338" flipH="1">
              <a:off x="7655649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rot="-1514338" flipH="1">
              <a:off x="7628768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 txBox="1">
            <a:spLocks noGrp="1"/>
          </p:cNvSpPr>
          <p:nvPr>
            <p:ph type="subTitle" idx="1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8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5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290" name="Google Shape;290;p25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5"/>
          <p:cNvSpPr txBox="1">
            <a:spLocks noGrp="1"/>
          </p:cNvSpPr>
          <p:nvPr>
            <p:ph type="title" hasCustomPrompt="1"/>
          </p:nvPr>
        </p:nvSpPr>
        <p:spPr>
          <a:xfrm>
            <a:off x="2822850" y="6919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99" name="Google Shape;299;p25"/>
          <p:cNvSpPr txBox="1">
            <a:spLocks noGrp="1"/>
          </p:cNvSpPr>
          <p:nvPr>
            <p:ph type="subTitle" idx="1"/>
          </p:nvPr>
        </p:nvSpPr>
        <p:spPr>
          <a:xfrm>
            <a:off x="2822975" y="14875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title" idx="2" hasCustomPrompt="1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1" name="Google Shape;301;p25"/>
          <p:cNvSpPr txBox="1">
            <a:spLocks noGrp="1"/>
          </p:cNvSpPr>
          <p:nvPr>
            <p:ph type="subTitle" idx="3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title" idx="4" hasCustomPrompt="1"/>
          </p:nvPr>
        </p:nvSpPr>
        <p:spPr>
          <a:xfrm>
            <a:off x="2822850" y="3233500"/>
            <a:ext cx="3498300" cy="10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3" name="Google Shape;303;p25"/>
          <p:cNvSpPr txBox="1">
            <a:spLocks noGrp="1"/>
          </p:cNvSpPr>
          <p:nvPr>
            <p:ph type="subTitle" idx="5"/>
          </p:nvPr>
        </p:nvSpPr>
        <p:spPr>
          <a:xfrm>
            <a:off x="2822975" y="4029100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306" name="Google Shape;306;p26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07" name="Google Shape;307;p26"/>
              <p:cNvSpPr/>
              <p:nvPr/>
            </p:nvSpPr>
            <p:spPr>
              <a:xfrm rot="9285662" flipH="1">
                <a:off x="5806126" y="2835956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rot="9285662" flipH="1">
                <a:off x="-2275832" y="-2073377"/>
                <a:ext cx="3410358" cy="3676910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 rot="9285662" flipH="1">
                <a:off x="-1152704" y="-1788187"/>
                <a:ext cx="3325502" cy="4032164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 rot="9285662" flipH="1">
                <a:off x="-1644474" y="-1680548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rot="9369735" flipH="1">
                <a:off x="6184762" y="2639811"/>
                <a:ext cx="3378707" cy="364278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rot="9369735" flipH="1">
                <a:off x="6604611" y="2002120"/>
                <a:ext cx="3294638" cy="3994742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26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avLst/>
                <a:gdLst/>
                <a:ahLst/>
                <a:cxnLst/>
                <a:rect l="l" t="t" r="r" b="b"/>
                <a:pathLst>
                  <a:path w="47852" h="71534" extrusionOk="0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" name="Google Shape;316;p26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2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8" name="Google Shape;318;p26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26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605605" y="-2596320"/>
            <a:ext cx="13108099" cy="11195357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1645549" y="-2015865"/>
            <a:ext cx="14188757" cy="10087940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585686" y="-1099379"/>
            <a:ext cx="10929760" cy="7352891"/>
            <a:chOff x="-585686" y="-1099379"/>
            <a:chExt cx="10929760" cy="7352891"/>
          </a:xfrm>
        </p:grpSpPr>
        <p:sp>
          <p:nvSpPr>
            <p:cNvPr id="83" name="Google Shape;83;p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1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3157403" y="-2327776"/>
            <a:ext cx="14457596" cy="9492188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463407" y="-1848832"/>
            <a:ext cx="2936660" cy="3082854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6905483" y="3227563"/>
            <a:ext cx="4423513" cy="4265955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396986" y="-1399018"/>
            <a:ext cx="2580939" cy="2782664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1653489" y="-1180746"/>
            <a:ext cx="2516720" cy="3051518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">
  <p:cSld name="CUSTOM_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grpSp>
        <p:nvGrpSpPr>
          <p:cNvPr id="208" name="Google Shape;208;p18"/>
          <p:cNvGrpSpPr/>
          <p:nvPr/>
        </p:nvGrpSpPr>
        <p:grpSpPr>
          <a:xfrm flipH="1">
            <a:off x="-1967333" y="-2924127"/>
            <a:ext cx="5436706" cy="5991674"/>
            <a:chOff x="5129250" y="-2537327"/>
            <a:chExt cx="5436706" cy="5991674"/>
          </a:xfrm>
        </p:grpSpPr>
        <p:sp>
          <p:nvSpPr>
            <p:cNvPr id="209" name="Google Shape;209;p18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18"/>
          <p:cNvGrpSpPr/>
          <p:nvPr/>
        </p:nvGrpSpPr>
        <p:grpSpPr>
          <a:xfrm flipH="1">
            <a:off x="3951018" y="2219348"/>
            <a:ext cx="5773513" cy="5606870"/>
            <a:chOff x="-2896958" y="1534023"/>
            <a:chExt cx="5773513" cy="5606870"/>
          </a:xfrm>
        </p:grpSpPr>
        <p:sp>
          <p:nvSpPr>
            <p:cNvPr id="213" name="Google Shape;213;p18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8"/>
          <p:cNvSpPr txBox="1">
            <a:spLocks noGrp="1"/>
          </p:cNvSpPr>
          <p:nvPr>
            <p:ph type="subTitle" idx="1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6" r:id="rId10"/>
    <p:sldLayoutId id="2147483667" r:id="rId11"/>
    <p:sldLayoutId id="2147483668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caothanhlam14092000@gmail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FE39C9-D97F-44A3-AC85-EF248E524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483" y="269771"/>
            <a:ext cx="6605034" cy="74297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  <a:latin typeface="Academy" pitchFamily="2" charset="0"/>
              </a:rPr>
              <a:t>DESIGN AND </a:t>
            </a:r>
            <a:r>
              <a:rPr lang="en-US" sz="4400" dirty="0" err="1">
                <a:solidFill>
                  <a:schemeClr val="bg1"/>
                </a:solidFill>
                <a:latin typeface="Academy" pitchFamily="2" charset="0"/>
              </a:rPr>
              <a:t>tHINKING</a:t>
            </a:r>
            <a:endParaRPr lang="en-US" sz="4400" dirty="0">
              <a:solidFill>
                <a:schemeClr val="bg1"/>
              </a:solidFill>
              <a:latin typeface="Academy" pitchFamily="2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3C1C76-EE58-4C42-8DF3-9DFCB001694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037600" y="1070680"/>
            <a:ext cx="4371408" cy="7359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Bahnschrift SemiBold Condensed" panose="020B0502040204020203" pitchFamily="34" charset="0"/>
              </a:rPr>
              <a:t>Chủ</a:t>
            </a:r>
            <a:r>
              <a:rPr lang="en-US" sz="2800" b="1" dirty="0"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đề</a:t>
            </a:r>
            <a:r>
              <a:rPr lang="en-US" sz="2800" b="1" dirty="0">
                <a:latin typeface="Bahnschrift SemiBold Condensed" panose="020B0502040204020203" pitchFamily="34" charset="0"/>
              </a:rPr>
              <a:t> :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Thiết</a:t>
            </a:r>
            <a:r>
              <a:rPr lang="en-US" sz="2800" b="1" dirty="0"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kế</a:t>
            </a:r>
            <a:r>
              <a:rPr lang="en-US" sz="2800" b="1" dirty="0"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thiết</a:t>
            </a:r>
            <a:r>
              <a:rPr lang="en-US" sz="2800" b="1" dirty="0"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bị</a:t>
            </a:r>
            <a:r>
              <a:rPr lang="en-US" sz="2800" b="1" dirty="0"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chiếu</a:t>
            </a:r>
            <a:r>
              <a:rPr lang="en-US" sz="2800" b="1" dirty="0"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sáng</a:t>
            </a:r>
            <a:r>
              <a:rPr lang="en-US" sz="2800" b="1" dirty="0"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bằng</a:t>
            </a:r>
            <a:r>
              <a:rPr lang="en-US" sz="2800" b="1" dirty="0"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cảm</a:t>
            </a:r>
            <a:r>
              <a:rPr lang="en-US" sz="2800" b="1" dirty="0"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Bold Condensed" panose="020B0502040204020203" pitchFamily="34" charset="0"/>
              </a:rPr>
              <a:t>biến</a:t>
            </a:r>
            <a:r>
              <a:rPr lang="en-US" sz="2800" b="1" dirty="0">
                <a:latin typeface="Bahnschrift SemiBold Condensed" panose="020B0502040204020203" pitchFamily="34" charset="0"/>
              </a:rPr>
              <a:t> CDS 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19614A3-AF28-408B-ADAB-D1139E0C4612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500200" y="2016150"/>
            <a:ext cx="4143600" cy="735900"/>
          </a:xfrm>
        </p:spPr>
        <p:txBody>
          <a:bodyPr/>
          <a:lstStyle/>
          <a:p>
            <a:r>
              <a:rPr lang="en-US" sz="1800" b="1" dirty="0"/>
              <a:t>GVHD: </a:t>
            </a:r>
            <a:r>
              <a:rPr lang="en-US" sz="1800" dirty="0" err="1"/>
              <a:t>Thầy</a:t>
            </a:r>
            <a:r>
              <a:rPr lang="en-US" sz="1800" dirty="0"/>
              <a:t> </a:t>
            </a:r>
            <a:r>
              <a:rPr lang="en-US" sz="1800" dirty="0" err="1"/>
              <a:t>Nguyễn</a:t>
            </a:r>
            <a:r>
              <a:rPr lang="en-US" sz="1800" dirty="0"/>
              <a:t> </a:t>
            </a:r>
            <a:r>
              <a:rPr lang="en-US" sz="1800" dirty="0" err="1"/>
              <a:t>Xuân</a:t>
            </a:r>
            <a:r>
              <a:rPr lang="en-US" sz="1800" dirty="0"/>
              <a:t> </a:t>
            </a:r>
            <a:r>
              <a:rPr lang="en-US" sz="1800" dirty="0" err="1"/>
              <a:t>Dũng</a:t>
            </a:r>
            <a:endParaRPr lang="en-US" sz="1800" dirty="0"/>
          </a:p>
        </p:txBody>
      </p:sp>
      <p:sp>
        <p:nvSpPr>
          <p:cNvPr id="60" name="Google Shape;222;p25">
            <a:extLst>
              <a:ext uri="{FF2B5EF4-FFF2-40B4-BE49-F238E27FC236}">
                <a16:creationId xmlns:a16="http://schemas.microsoft.com/office/drawing/2014/main" id="{E366579B-9169-4478-AAE7-E7644B7442A4}"/>
              </a:ext>
            </a:extLst>
          </p:cNvPr>
          <p:cNvSpPr txBox="1">
            <a:spLocks/>
          </p:cNvSpPr>
          <p:nvPr/>
        </p:nvSpPr>
        <p:spPr>
          <a:xfrm flipH="1">
            <a:off x="1440812" y="3093671"/>
            <a:ext cx="1512001" cy="63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4200"/>
              <a:buFont typeface="Anton"/>
              <a:buNone/>
              <a:defRPr sz="48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4200"/>
              <a:buFont typeface="Anton"/>
              <a:buNone/>
              <a:defRPr sz="4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4200"/>
              <a:buFont typeface="Anton"/>
              <a:buNone/>
              <a:defRPr sz="4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4200"/>
              <a:buFont typeface="Anton"/>
              <a:buNone/>
              <a:defRPr sz="4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4200"/>
              <a:buFont typeface="Anton"/>
              <a:buNone/>
              <a:defRPr sz="4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4200"/>
              <a:buFont typeface="Anton"/>
              <a:buNone/>
              <a:defRPr sz="4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4200"/>
              <a:buFont typeface="Anton"/>
              <a:buNone/>
              <a:defRPr sz="4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4200"/>
              <a:buFont typeface="Anton"/>
              <a:buNone/>
              <a:defRPr sz="4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4200"/>
              <a:buFont typeface="Anton"/>
              <a:buNone/>
              <a:defRPr sz="4200" b="0" i="0" u="none" strike="noStrike" cap="none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2000" b="1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Nhóm</a:t>
            </a: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7:</a:t>
            </a:r>
          </a:p>
        </p:txBody>
      </p:sp>
      <p:sp>
        <p:nvSpPr>
          <p:cNvPr id="61" name="Google Shape;252;p27">
            <a:extLst>
              <a:ext uri="{FF2B5EF4-FFF2-40B4-BE49-F238E27FC236}">
                <a16:creationId xmlns:a16="http://schemas.microsoft.com/office/drawing/2014/main" id="{D1141281-4729-4563-8E90-432B607DC74C}"/>
              </a:ext>
            </a:extLst>
          </p:cNvPr>
          <p:cNvSpPr/>
          <p:nvPr/>
        </p:nvSpPr>
        <p:spPr>
          <a:xfrm>
            <a:off x="2886792" y="342454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B0604020202020204" charset="0"/>
            </a:endParaRPr>
          </a:p>
        </p:txBody>
      </p:sp>
      <p:sp>
        <p:nvSpPr>
          <p:cNvPr id="62" name="Google Shape;253;p27">
            <a:extLst>
              <a:ext uri="{FF2B5EF4-FFF2-40B4-BE49-F238E27FC236}">
                <a16:creationId xmlns:a16="http://schemas.microsoft.com/office/drawing/2014/main" id="{081CAAA6-EDBE-4594-AD14-515CC880B6B8}"/>
              </a:ext>
            </a:extLst>
          </p:cNvPr>
          <p:cNvSpPr/>
          <p:nvPr/>
        </p:nvSpPr>
        <p:spPr>
          <a:xfrm>
            <a:off x="2886792" y="4026379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B0604020202020204" charset="0"/>
            </a:endParaRPr>
          </a:p>
        </p:txBody>
      </p:sp>
      <p:cxnSp>
        <p:nvCxnSpPr>
          <p:cNvPr id="63" name="Google Shape;254;p27">
            <a:extLst>
              <a:ext uri="{FF2B5EF4-FFF2-40B4-BE49-F238E27FC236}">
                <a16:creationId xmlns:a16="http://schemas.microsoft.com/office/drawing/2014/main" id="{4867AF7D-2979-4E37-A297-3943F5AE7FF6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2919042" y="3489043"/>
            <a:ext cx="0" cy="53733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255;p27">
            <a:extLst>
              <a:ext uri="{FF2B5EF4-FFF2-40B4-BE49-F238E27FC236}">
                <a16:creationId xmlns:a16="http://schemas.microsoft.com/office/drawing/2014/main" id="{4F41DFB4-F7A2-4B8B-AE43-F973AF698F8E}"/>
              </a:ext>
            </a:extLst>
          </p:cNvPr>
          <p:cNvSpPr/>
          <p:nvPr/>
        </p:nvSpPr>
        <p:spPr>
          <a:xfrm>
            <a:off x="2886792" y="2809984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B0604020202020204" charset="0"/>
            </a:endParaRPr>
          </a:p>
        </p:txBody>
      </p:sp>
      <p:cxnSp>
        <p:nvCxnSpPr>
          <p:cNvPr id="65" name="Google Shape;256;p27">
            <a:extLst>
              <a:ext uri="{FF2B5EF4-FFF2-40B4-BE49-F238E27FC236}">
                <a16:creationId xmlns:a16="http://schemas.microsoft.com/office/drawing/2014/main" id="{6D83F955-BB6B-4128-9534-DCB5993F12B4}"/>
              </a:ext>
            </a:extLst>
          </p:cNvPr>
          <p:cNvCxnSpPr>
            <a:stCxn id="61" idx="0"/>
            <a:endCxn id="64" idx="2"/>
          </p:cNvCxnSpPr>
          <p:nvPr/>
        </p:nvCxnSpPr>
        <p:spPr>
          <a:xfrm flipV="1">
            <a:off x="2919042" y="2874484"/>
            <a:ext cx="0" cy="55005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241;p27">
            <a:extLst>
              <a:ext uri="{FF2B5EF4-FFF2-40B4-BE49-F238E27FC236}">
                <a16:creationId xmlns:a16="http://schemas.microsoft.com/office/drawing/2014/main" id="{C92C5374-A229-49AA-BC56-E9A0C36E4E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9384" y="2743045"/>
            <a:ext cx="5169150" cy="133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Cao Thanh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Lâm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nhóm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trưởng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   	20182623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Nguyễn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Thị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Thảo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                                  20181764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Dương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Công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Kiên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	20182614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Tiến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Huy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Hoàng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	20196102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Phạm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Hoàng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Long 		20182666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Montserrat" panose="020B060402020202020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B1A0D62-FD66-45C9-BFCC-418999FC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5200" cy="14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499374" y="438700"/>
            <a:ext cx="7427825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Bahnschrift SemiBold Condensed" panose="020B0502040204020203" pitchFamily="34" charset="0"/>
              </a:rPr>
              <a:t>3.3 </a:t>
            </a:r>
            <a:r>
              <a:rPr lang="en-US" sz="4400" dirty="0" err="1">
                <a:latin typeface="Bahnschrift SemiBold Condensed" panose="020B0502040204020203" pitchFamily="34" charset="0"/>
              </a:rPr>
              <a:t>Hiệu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quả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mỗi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thành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viên</a:t>
            </a:r>
            <a:endParaRPr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BE808-62E1-423D-803D-24778C49FBB0}"/>
              </a:ext>
            </a:extLst>
          </p:cNvPr>
          <p:cNvSpPr/>
          <p:nvPr/>
        </p:nvSpPr>
        <p:spPr>
          <a:xfrm>
            <a:off x="604800" y="1163343"/>
            <a:ext cx="7984800" cy="3678374"/>
          </a:xfrm>
          <a:prstGeom prst="rect">
            <a:avLst/>
          </a:prstGeom>
          <a:solidFill>
            <a:srgbClr val="DCAE52"/>
          </a:solidFill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70922-6D9F-4465-9021-DD5673980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0" y="1163343"/>
            <a:ext cx="7984800" cy="36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1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033298" y="2359108"/>
            <a:ext cx="507735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Bahnschrift SemiBold Condensed" panose="020B0502040204020203" pitchFamily="34" charset="0"/>
              </a:rPr>
              <a:t>4.Đánh</a:t>
            </a:r>
            <a:r>
              <a:rPr lang="en-US" sz="4800" dirty="0">
                <a:latin typeface="Bahnschrift SemiBold Condensed" panose="020B0502040204020203" pitchFamily="34" charset="0"/>
              </a:rPr>
              <a:t> </a:t>
            </a:r>
            <a:r>
              <a:rPr lang="en-US" sz="4800" dirty="0" err="1">
                <a:latin typeface="Bahnschrift SemiBold Condensed" panose="020B0502040204020203" pitchFamily="34" charset="0"/>
              </a:rPr>
              <a:t>giá</a:t>
            </a:r>
            <a:r>
              <a:rPr lang="en-US" sz="4800" dirty="0">
                <a:latin typeface="Bahnschrift SemiBold Condensed" panose="020B0502040204020203" pitchFamily="34" charset="0"/>
              </a:rPr>
              <a:t> </a:t>
            </a:r>
            <a:r>
              <a:rPr lang="en-US" sz="4800" dirty="0" err="1">
                <a:latin typeface="Bahnschrift SemiBold Condensed" panose="020B0502040204020203" pitchFamily="34" charset="0"/>
              </a:rPr>
              <a:t>và</a:t>
            </a:r>
            <a:r>
              <a:rPr lang="en-US" sz="4800" dirty="0">
                <a:latin typeface="Bahnschrift SemiBold Condensed" panose="020B0502040204020203" pitchFamily="34" charset="0"/>
              </a:rPr>
              <a:t> </a:t>
            </a:r>
            <a:r>
              <a:rPr lang="en-US" sz="4800" dirty="0" err="1">
                <a:latin typeface="Bahnschrift SemiBold Condensed" panose="020B0502040204020203" pitchFamily="34" charset="0"/>
              </a:rPr>
              <a:t>lựa</a:t>
            </a:r>
            <a:r>
              <a:rPr lang="en-US" sz="4800" dirty="0">
                <a:latin typeface="Bahnschrift SemiBold Condensed" panose="020B0502040204020203" pitchFamily="34" charset="0"/>
              </a:rPr>
              <a:t> </a:t>
            </a:r>
            <a:r>
              <a:rPr lang="en-US" sz="4800" dirty="0" err="1">
                <a:latin typeface="Bahnschrift SemiBold Condensed" panose="020B0502040204020203" pitchFamily="34" charset="0"/>
              </a:rPr>
              <a:t>chọn</a:t>
            </a:r>
            <a:endParaRPr sz="48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Google Shape;424;p38">
            <a:extLst>
              <a:ext uri="{FF2B5EF4-FFF2-40B4-BE49-F238E27FC236}">
                <a16:creationId xmlns:a16="http://schemas.microsoft.com/office/drawing/2014/main" id="{BF8831D9-030B-4505-9540-CEFC6B7C6C9A}"/>
              </a:ext>
            </a:extLst>
          </p:cNvPr>
          <p:cNvSpPr/>
          <p:nvPr/>
        </p:nvSpPr>
        <p:spPr>
          <a:xfrm>
            <a:off x="3644823" y="964362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solidFill>
            <a:srgbClr val="DCAE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9384;p69">
            <a:extLst>
              <a:ext uri="{FF2B5EF4-FFF2-40B4-BE49-F238E27FC236}">
                <a16:creationId xmlns:a16="http://schemas.microsoft.com/office/drawing/2014/main" id="{5CA78B7A-71C9-477F-86E9-D0D9BB85F073}"/>
              </a:ext>
            </a:extLst>
          </p:cNvPr>
          <p:cNvGrpSpPr/>
          <p:nvPr/>
        </p:nvGrpSpPr>
        <p:grpSpPr>
          <a:xfrm>
            <a:off x="4051571" y="1732912"/>
            <a:ext cx="611852" cy="563915"/>
            <a:chOff x="5216456" y="3725484"/>
            <a:chExt cx="356196" cy="265631"/>
          </a:xfrm>
          <a:solidFill>
            <a:srgbClr val="DCAE52"/>
          </a:solidFill>
        </p:grpSpPr>
        <p:sp>
          <p:nvSpPr>
            <p:cNvPr id="7" name="Google Shape;9385;p69">
              <a:extLst>
                <a:ext uri="{FF2B5EF4-FFF2-40B4-BE49-F238E27FC236}">
                  <a16:creationId xmlns:a16="http://schemas.microsoft.com/office/drawing/2014/main" id="{E2D42A6B-1919-44AB-99AC-355DD93A4146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386;p69">
              <a:extLst>
                <a:ext uri="{FF2B5EF4-FFF2-40B4-BE49-F238E27FC236}">
                  <a16:creationId xmlns:a16="http://schemas.microsoft.com/office/drawing/2014/main" id="{86BC10D4-AF60-433F-A44F-4572BF6051B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436;p69">
            <a:extLst>
              <a:ext uri="{FF2B5EF4-FFF2-40B4-BE49-F238E27FC236}">
                <a16:creationId xmlns:a16="http://schemas.microsoft.com/office/drawing/2014/main" id="{74F06D4F-7099-406E-8FBB-976A20E68BEA}"/>
              </a:ext>
            </a:extLst>
          </p:cNvPr>
          <p:cNvGrpSpPr/>
          <p:nvPr/>
        </p:nvGrpSpPr>
        <p:grpSpPr>
          <a:xfrm>
            <a:off x="4053030" y="1081618"/>
            <a:ext cx="553053" cy="583548"/>
            <a:chOff x="5779408" y="3699191"/>
            <a:chExt cx="317645" cy="318757"/>
          </a:xfrm>
          <a:solidFill>
            <a:srgbClr val="DCAE52"/>
          </a:solidFill>
        </p:grpSpPr>
        <p:sp>
          <p:nvSpPr>
            <p:cNvPr id="10" name="Google Shape;9437;p69">
              <a:extLst>
                <a:ext uri="{FF2B5EF4-FFF2-40B4-BE49-F238E27FC236}">
                  <a16:creationId xmlns:a16="http://schemas.microsoft.com/office/drawing/2014/main" id="{29242CD6-8968-47FC-9AA8-09C2D118C6D2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38;p69">
              <a:extLst>
                <a:ext uri="{FF2B5EF4-FFF2-40B4-BE49-F238E27FC236}">
                  <a16:creationId xmlns:a16="http://schemas.microsoft.com/office/drawing/2014/main" id="{3769D8E6-FD58-4E92-9324-41FF3F3A6456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77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499374" y="438700"/>
            <a:ext cx="7427825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Bahnschrift SemiBold Condensed" panose="020B0502040204020203" pitchFamily="34" charset="0"/>
              </a:rPr>
              <a:t>4.1 </a:t>
            </a:r>
            <a:r>
              <a:rPr lang="en-US" sz="4400" dirty="0" err="1">
                <a:latin typeface="Bahnschrift SemiBold Condensed" panose="020B0502040204020203" pitchFamily="34" charset="0"/>
              </a:rPr>
              <a:t>Danh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sách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tiêu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chí</a:t>
            </a:r>
            <a:endParaRPr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09E55-387A-460E-987C-43C1CA7F7103}"/>
              </a:ext>
            </a:extLst>
          </p:cNvPr>
          <p:cNvSpPr txBox="1"/>
          <p:nvPr/>
        </p:nvSpPr>
        <p:spPr>
          <a:xfrm>
            <a:off x="499374" y="1058400"/>
            <a:ext cx="83062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-Sau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khi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thảo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luận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và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thống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nhất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với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nhau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nhóm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FLAMES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chúng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em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chọn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ra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bốn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tiêu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chí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hàng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đầu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            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1.An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toàn</a:t>
            </a:r>
            <a:endParaRPr lang="en-US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2.Dễ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dụng</a:t>
            </a:r>
            <a:endParaRPr lang="en-US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3.Độ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bền</a:t>
            </a:r>
            <a:endParaRPr lang="en-US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4.Chi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phí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sản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xuất</a:t>
            </a:r>
            <a:endParaRPr lang="en-US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1"/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-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Các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tiêu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chí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tiếp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ontserrat" panose="020B0604020202020204" charset="0"/>
              </a:rPr>
              <a:t>theo</a:t>
            </a:r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:</a:t>
            </a:r>
          </a:p>
          <a:p>
            <a:pPr lvl="1"/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1.Điện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tiêu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thụ</a:t>
            </a:r>
            <a:endParaRPr lang="en-US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1"/>
            <a:r>
              <a:rPr lang="en-US" sz="2000" i="1" dirty="0">
                <a:solidFill>
                  <a:schemeClr val="bg1"/>
                </a:solidFill>
                <a:latin typeface="Montserrat" panose="020B060402020202020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2.Kích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cỡ</a:t>
            </a:r>
            <a:endParaRPr lang="en-US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3.Độ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phản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hồi</a:t>
            </a:r>
            <a:endParaRPr lang="en-US" sz="20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4.Màu</a:t>
            </a:r>
            <a:r>
              <a:rPr lang="en-US" sz="20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" panose="020B0604020202020204" charset="0"/>
              </a:rPr>
              <a:t>sắc</a:t>
            </a:r>
            <a:endParaRPr lang="en-US" sz="20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82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499374" y="438700"/>
            <a:ext cx="7427825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Bahnschrift SemiBold Condensed" panose="020B0502040204020203" pitchFamily="34" charset="0"/>
              </a:rPr>
              <a:t>4.2 Ma </a:t>
            </a:r>
            <a:r>
              <a:rPr lang="en-US" sz="4400" dirty="0" err="1">
                <a:latin typeface="Bahnschrift SemiBold Condensed" panose="020B0502040204020203" pitchFamily="34" charset="0"/>
              </a:rPr>
              <a:t>trận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tương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tác</a:t>
            </a:r>
            <a:endParaRPr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BE808-62E1-423D-803D-24778C49FBB0}"/>
              </a:ext>
            </a:extLst>
          </p:cNvPr>
          <p:cNvSpPr/>
          <p:nvPr/>
        </p:nvSpPr>
        <p:spPr>
          <a:xfrm>
            <a:off x="604800" y="1163343"/>
            <a:ext cx="7984800" cy="3678374"/>
          </a:xfrm>
          <a:prstGeom prst="rect">
            <a:avLst/>
          </a:prstGeom>
          <a:solidFill>
            <a:srgbClr val="DCAE52"/>
          </a:solidFill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74A60-F625-4429-AC98-5AF72F631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0" y="1163344"/>
            <a:ext cx="7984800" cy="36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499374" y="438700"/>
            <a:ext cx="7427825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Bahnschrift SemiBold Condensed" panose="020B0502040204020203" pitchFamily="34" charset="0"/>
              </a:rPr>
              <a:t>4.3 Ma </a:t>
            </a:r>
            <a:r>
              <a:rPr lang="en-US" sz="4400" dirty="0" err="1">
                <a:latin typeface="Bahnschrift SemiBold Condensed" panose="020B0502040204020203" pitchFamily="34" charset="0"/>
              </a:rPr>
              <a:t>trận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quyết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đinh</a:t>
            </a:r>
            <a:r>
              <a:rPr lang="en-US" sz="4400" dirty="0">
                <a:latin typeface="Bahnschrift SemiBold Condensed" panose="020B0502040204020203" pitchFamily="34" charset="0"/>
              </a:rPr>
              <a:t>(1) </a:t>
            </a:r>
            <a:endParaRPr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BE808-62E1-423D-803D-24778C49FBB0}"/>
              </a:ext>
            </a:extLst>
          </p:cNvPr>
          <p:cNvSpPr/>
          <p:nvPr/>
        </p:nvSpPr>
        <p:spPr>
          <a:xfrm>
            <a:off x="604800" y="1163343"/>
            <a:ext cx="7984800" cy="3678374"/>
          </a:xfrm>
          <a:prstGeom prst="rect">
            <a:avLst/>
          </a:prstGeom>
          <a:solidFill>
            <a:srgbClr val="DCAE52"/>
          </a:solidFill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Không có mô tả.">
            <a:extLst>
              <a:ext uri="{FF2B5EF4-FFF2-40B4-BE49-F238E27FC236}">
                <a16:creationId xmlns:a16="http://schemas.microsoft.com/office/drawing/2014/main" id="{0DD4F66B-C0D7-44DB-A3FF-D098429D7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" y="1163343"/>
            <a:ext cx="7984800" cy="367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050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139374" y="186700"/>
            <a:ext cx="7427825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Bahnschrift SemiBold Condensed" panose="020B0502040204020203" pitchFamily="34" charset="0"/>
              </a:rPr>
              <a:t>4.3 </a:t>
            </a:r>
            <a:r>
              <a:rPr lang="en-US" sz="4400" dirty="0">
                <a:latin typeface="Bahnschrift SemiBold Condensed" panose="020B0502040204020203" pitchFamily="34" charset="0"/>
              </a:rPr>
              <a:t>Ma </a:t>
            </a:r>
            <a:r>
              <a:rPr lang="en-US" sz="4400" dirty="0" err="1">
                <a:latin typeface="Bahnschrift SemiBold Condensed" panose="020B0502040204020203" pitchFamily="34" charset="0"/>
              </a:rPr>
              <a:t>trận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quyết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đinh</a:t>
            </a:r>
            <a:r>
              <a:rPr lang="en-US" sz="4400" dirty="0">
                <a:latin typeface="Bahnschrift SemiBold Condensed" panose="020B0502040204020203" pitchFamily="34" charset="0"/>
              </a:rPr>
              <a:t>(2) </a:t>
            </a:r>
            <a:endParaRPr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BE808-62E1-423D-803D-24778C49FBB0}"/>
              </a:ext>
            </a:extLst>
          </p:cNvPr>
          <p:cNvSpPr/>
          <p:nvPr/>
        </p:nvSpPr>
        <p:spPr>
          <a:xfrm>
            <a:off x="763200" y="738543"/>
            <a:ext cx="7427825" cy="3394257"/>
          </a:xfrm>
          <a:prstGeom prst="rect">
            <a:avLst/>
          </a:prstGeom>
          <a:solidFill>
            <a:srgbClr val="DCAE52"/>
          </a:solidFill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24B49-BC84-4B6D-9B9A-88AEE5B2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00" y="738543"/>
            <a:ext cx="7427825" cy="3421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00B599-7741-4CC4-A371-877B16ED199D}"/>
              </a:ext>
            </a:extLst>
          </p:cNvPr>
          <p:cNvSpPr txBox="1"/>
          <p:nvPr/>
        </p:nvSpPr>
        <p:spPr>
          <a:xfrm>
            <a:off x="1260000" y="4404957"/>
            <a:ext cx="66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Những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đồ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dung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trong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nhà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đặc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biệt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là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đổ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điện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cần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có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tính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an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toàn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cao.Do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đó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chúng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em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quyết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định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thiết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kế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đèn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có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tính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an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toàn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là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tối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DCAE52"/>
                </a:solidFill>
                <a:latin typeface="Montserrat" panose="020B0604020202020204" charset="0"/>
              </a:rPr>
              <a:t>ưu</a:t>
            </a:r>
            <a:r>
              <a:rPr lang="en-US" dirty="0">
                <a:solidFill>
                  <a:srgbClr val="DCAE52"/>
                </a:solidFill>
                <a:latin typeface="Montserrat" panose="020B0604020202020204" charset="0"/>
              </a:rPr>
              <a:t>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53BD2BD-814D-40B3-8C51-2BFFB9AC31F6}"/>
              </a:ext>
            </a:extLst>
          </p:cNvPr>
          <p:cNvSpPr/>
          <p:nvPr/>
        </p:nvSpPr>
        <p:spPr>
          <a:xfrm>
            <a:off x="1404000" y="4485600"/>
            <a:ext cx="374400" cy="159366"/>
          </a:xfrm>
          <a:prstGeom prst="rightArrow">
            <a:avLst/>
          </a:prstGeom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87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23" y="23879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latin typeface="Bahnschrift SemiBold Condensed" panose="020B0502040204020203" pitchFamily="34" charset="0"/>
              </a:rPr>
              <a:t>5.Tạo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mẫu</a:t>
            </a:r>
            <a:endParaRPr sz="5400" dirty="0">
              <a:latin typeface="Bahnschrift SemiBold Condensed" panose="020B0502040204020203" pitchFamily="34" charset="0"/>
            </a:endParaRPr>
          </a:p>
        </p:txBody>
      </p:sp>
      <p:grpSp>
        <p:nvGrpSpPr>
          <p:cNvPr id="4" name="Google Shape;9787;p70">
            <a:extLst>
              <a:ext uri="{FF2B5EF4-FFF2-40B4-BE49-F238E27FC236}">
                <a16:creationId xmlns:a16="http://schemas.microsoft.com/office/drawing/2014/main" id="{6E0F0305-10CF-4082-A573-7D4DA7DBE169}"/>
              </a:ext>
            </a:extLst>
          </p:cNvPr>
          <p:cNvGrpSpPr/>
          <p:nvPr/>
        </p:nvGrpSpPr>
        <p:grpSpPr>
          <a:xfrm>
            <a:off x="4161372" y="967184"/>
            <a:ext cx="821201" cy="1102027"/>
            <a:chOff x="3086313" y="2877049"/>
            <a:chExt cx="320143" cy="392581"/>
          </a:xfrm>
          <a:solidFill>
            <a:srgbClr val="DCAE52"/>
          </a:solidFill>
        </p:grpSpPr>
        <p:sp>
          <p:nvSpPr>
            <p:cNvPr id="5" name="Google Shape;9788;p70">
              <a:extLst>
                <a:ext uri="{FF2B5EF4-FFF2-40B4-BE49-F238E27FC236}">
                  <a16:creationId xmlns:a16="http://schemas.microsoft.com/office/drawing/2014/main" id="{AE3961EF-DF79-4146-BA65-86ECF035992E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89;p70">
              <a:extLst>
                <a:ext uri="{FF2B5EF4-FFF2-40B4-BE49-F238E27FC236}">
                  <a16:creationId xmlns:a16="http://schemas.microsoft.com/office/drawing/2014/main" id="{431A7081-791C-4448-9373-9388D2A6E9F5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90;p70">
              <a:extLst>
                <a:ext uri="{FF2B5EF4-FFF2-40B4-BE49-F238E27FC236}">
                  <a16:creationId xmlns:a16="http://schemas.microsoft.com/office/drawing/2014/main" id="{69C02CD2-6626-4312-96DB-248D54B8919A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91;p70">
              <a:extLst>
                <a:ext uri="{FF2B5EF4-FFF2-40B4-BE49-F238E27FC236}">
                  <a16:creationId xmlns:a16="http://schemas.microsoft.com/office/drawing/2014/main" id="{87414154-2E91-4BFE-8501-625FC67F71E5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2;p70">
              <a:extLst>
                <a:ext uri="{FF2B5EF4-FFF2-40B4-BE49-F238E27FC236}">
                  <a16:creationId xmlns:a16="http://schemas.microsoft.com/office/drawing/2014/main" id="{80ADD642-8D5E-4D41-A61F-E79D90DBD90A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93;p70">
              <a:extLst>
                <a:ext uri="{FF2B5EF4-FFF2-40B4-BE49-F238E27FC236}">
                  <a16:creationId xmlns:a16="http://schemas.microsoft.com/office/drawing/2014/main" id="{819C8244-FA7E-4A98-B774-AA4864B9378A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794;p70">
              <a:extLst>
                <a:ext uri="{FF2B5EF4-FFF2-40B4-BE49-F238E27FC236}">
                  <a16:creationId xmlns:a16="http://schemas.microsoft.com/office/drawing/2014/main" id="{F90860C5-7302-4B5F-9F52-9BB1AFAE11C6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795;p70">
              <a:extLst>
                <a:ext uri="{FF2B5EF4-FFF2-40B4-BE49-F238E27FC236}">
                  <a16:creationId xmlns:a16="http://schemas.microsoft.com/office/drawing/2014/main" id="{B7DBF551-A833-400B-AE64-3792089DC4B9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6;p70">
              <a:extLst>
                <a:ext uri="{FF2B5EF4-FFF2-40B4-BE49-F238E27FC236}">
                  <a16:creationId xmlns:a16="http://schemas.microsoft.com/office/drawing/2014/main" id="{6BC72D02-7BAA-470D-9AED-8CEB840B6CD4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97;p70">
              <a:extLst>
                <a:ext uri="{FF2B5EF4-FFF2-40B4-BE49-F238E27FC236}">
                  <a16:creationId xmlns:a16="http://schemas.microsoft.com/office/drawing/2014/main" id="{5737F745-B37C-43C0-AC24-53682EB121FF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98;p70">
              <a:extLst>
                <a:ext uri="{FF2B5EF4-FFF2-40B4-BE49-F238E27FC236}">
                  <a16:creationId xmlns:a16="http://schemas.microsoft.com/office/drawing/2014/main" id="{AFE9EA1D-3B88-4F13-A8C0-E3B92579D9F6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99;p70">
              <a:extLst>
                <a:ext uri="{FF2B5EF4-FFF2-40B4-BE49-F238E27FC236}">
                  <a16:creationId xmlns:a16="http://schemas.microsoft.com/office/drawing/2014/main" id="{0033F533-6A78-4A33-A95D-8B4292D1E648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3548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21DC75-C89F-4FD0-82D5-2C4CAE580E16}"/>
              </a:ext>
            </a:extLst>
          </p:cNvPr>
          <p:cNvSpPr/>
          <p:nvPr/>
        </p:nvSpPr>
        <p:spPr>
          <a:xfrm>
            <a:off x="4924719" y="1141350"/>
            <a:ext cx="2807212" cy="3742949"/>
          </a:xfrm>
          <a:prstGeom prst="rect">
            <a:avLst/>
          </a:prstGeom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5E8FC2-58BD-4EFD-A7EF-018740B937E0}"/>
              </a:ext>
            </a:extLst>
          </p:cNvPr>
          <p:cNvSpPr/>
          <p:nvPr/>
        </p:nvSpPr>
        <p:spPr>
          <a:xfrm>
            <a:off x="1164776" y="1141350"/>
            <a:ext cx="2807212" cy="3742949"/>
          </a:xfrm>
          <a:prstGeom prst="rect">
            <a:avLst/>
          </a:prstGeom>
          <a:solidFill>
            <a:srgbClr val="DCAE52"/>
          </a:solidFill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1178225" y="4459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ahnschrift SemiBold Condensed" panose="020B0502040204020203" pitchFamily="34" charset="0"/>
              </a:rPr>
              <a:t>5.1 </a:t>
            </a:r>
            <a:r>
              <a:rPr lang="en-US" sz="3600" dirty="0" err="1">
                <a:latin typeface="Bahnschrift SemiBold Condensed" panose="020B0502040204020203" pitchFamily="34" charset="0"/>
              </a:rPr>
              <a:t>Hình</a:t>
            </a:r>
            <a:r>
              <a:rPr lang="en-US" sz="3600" dirty="0">
                <a:latin typeface="Bahnschrift SemiBold Condensed" panose="020B0502040204020203" pitchFamily="34" charset="0"/>
              </a:rPr>
              <a:t> </a:t>
            </a:r>
            <a:r>
              <a:rPr lang="en-US" sz="3600" dirty="0" err="1">
                <a:latin typeface="Bahnschrift SemiBold Condensed" panose="020B0502040204020203" pitchFamily="34" charset="0"/>
              </a:rPr>
              <a:t>ảnh</a:t>
            </a:r>
            <a:r>
              <a:rPr lang="en-US" sz="3600" dirty="0">
                <a:latin typeface="Bahnschrift SemiBold Condensed" panose="020B0502040204020203" pitchFamily="34" charset="0"/>
              </a:rPr>
              <a:t> </a:t>
            </a:r>
            <a:r>
              <a:rPr lang="en-US" sz="3600" dirty="0" err="1">
                <a:latin typeface="Bahnschrift SemiBold Condensed" panose="020B0502040204020203" pitchFamily="34" charset="0"/>
              </a:rPr>
              <a:t>sản</a:t>
            </a:r>
            <a:r>
              <a:rPr lang="en-US" sz="3600" dirty="0">
                <a:latin typeface="Bahnschrift SemiBold Condensed" panose="020B0502040204020203" pitchFamily="34" charset="0"/>
              </a:rPr>
              <a:t> </a:t>
            </a:r>
            <a:r>
              <a:rPr lang="en-US" sz="3600" dirty="0" err="1">
                <a:latin typeface="Bahnschrift SemiBold Condensed" panose="020B0502040204020203" pitchFamily="34" charset="0"/>
              </a:rPr>
              <a:t>phẩm</a:t>
            </a:r>
            <a:endParaRPr sz="36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 descr="A close-up of a chair&#10;&#10;Description automatically generated with low confidence">
            <a:extLst>
              <a:ext uri="{FF2B5EF4-FFF2-40B4-BE49-F238E27FC236}">
                <a16:creationId xmlns:a16="http://schemas.microsoft.com/office/drawing/2014/main" id="{1C48CC1A-FD2F-4FF7-99A0-44F977D1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76" y="1141350"/>
            <a:ext cx="2807212" cy="3742949"/>
          </a:xfrm>
          <a:prstGeom prst="rect">
            <a:avLst/>
          </a:prstGeom>
          <a:ln>
            <a:solidFill>
              <a:srgbClr val="DCAE52"/>
            </a:solidFill>
          </a:ln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FACB372-ECC8-47D5-A911-C1DF3D1D0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718" y="1141349"/>
            <a:ext cx="2807213" cy="3742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BA1E89-7FFC-46C2-B06C-AC4FAFE2DD3B}"/>
              </a:ext>
            </a:extLst>
          </p:cNvPr>
          <p:cNvCxnSpPr>
            <a:cxnSpLocks/>
          </p:cNvCxnSpPr>
          <p:nvPr/>
        </p:nvCxnSpPr>
        <p:spPr>
          <a:xfrm>
            <a:off x="4572000" y="764052"/>
            <a:ext cx="0" cy="36110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880B67-C498-43D4-9D60-5F2F1DD16AEB}"/>
              </a:ext>
            </a:extLst>
          </p:cNvPr>
          <p:cNvCxnSpPr/>
          <p:nvPr/>
        </p:nvCxnSpPr>
        <p:spPr>
          <a:xfrm>
            <a:off x="1280160" y="1343465"/>
            <a:ext cx="658368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B2A8F6-8325-421E-90D3-EE241FEEF03E}"/>
              </a:ext>
            </a:extLst>
          </p:cNvPr>
          <p:cNvSpPr txBox="1"/>
          <p:nvPr/>
        </p:nvSpPr>
        <p:spPr>
          <a:xfrm>
            <a:off x="1280159" y="822926"/>
            <a:ext cx="329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Mô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tả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sản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phẩm</a:t>
            </a:r>
            <a:endParaRPr lang="en-US" sz="2400" dirty="0">
              <a:solidFill>
                <a:srgbClr val="DCAE5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8FB629-96D2-400E-B17D-875C3AA059ED}"/>
              </a:ext>
            </a:extLst>
          </p:cNvPr>
          <p:cNvSpPr txBox="1"/>
          <p:nvPr/>
        </p:nvSpPr>
        <p:spPr>
          <a:xfrm>
            <a:off x="479911" y="71854"/>
            <a:ext cx="5414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5.2 Chi </a:t>
            </a:r>
            <a:r>
              <a:rPr lang="en-US" sz="32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tiết</a:t>
            </a:r>
            <a:r>
              <a:rPr lang="en-US" sz="32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sản</a:t>
            </a:r>
            <a:r>
              <a:rPr lang="en-US" sz="32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phẩm</a:t>
            </a:r>
            <a:endParaRPr lang="en-US" sz="3200" dirty="0">
              <a:solidFill>
                <a:srgbClr val="DCAE5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E6B7C-ACB9-497A-811B-DAF45535524C}"/>
              </a:ext>
            </a:extLst>
          </p:cNvPr>
          <p:cNvSpPr txBox="1"/>
          <p:nvPr/>
        </p:nvSpPr>
        <p:spPr>
          <a:xfrm>
            <a:off x="1280159" y="1380584"/>
            <a:ext cx="3479039" cy="302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-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Vật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liệu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+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Nhựa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Mica</a:t>
            </a: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+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Keo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+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Bóng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đèn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LED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Rạng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Đông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7W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</a:p>
          <a:p>
            <a:pPr>
              <a:spcAft>
                <a:spcPts val="300"/>
              </a:spcAft>
            </a:pP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-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Kích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thước</a:t>
            </a:r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đuôi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đèn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hộp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kích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thước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5x5x10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Đựng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đui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bóng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đèn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mạch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điện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tử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cảm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biến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thân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đèn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:</a:t>
            </a: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   +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phễu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diện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tích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2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đáy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:</a:t>
            </a: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   -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Đáy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bé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5x5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   -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Đáy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lớn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20x15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99BE7-3E5B-4C6F-82DC-DB8FEC66F64E}"/>
              </a:ext>
            </a:extLst>
          </p:cNvPr>
          <p:cNvSpPr txBox="1"/>
          <p:nvPr/>
        </p:nvSpPr>
        <p:spPr>
          <a:xfrm>
            <a:off x="5270397" y="823966"/>
            <a:ext cx="2332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Chi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tiết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các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khối</a:t>
            </a:r>
            <a:endParaRPr lang="en-US" sz="2400" dirty="0">
              <a:solidFill>
                <a:srgbClr val="DCAE5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F9EFBF-3974-4A23-BC15-86A61DA57973}"/>
              </a:ext>
            </a:extLst>
          </p:cNvPr>
          <p:cNvSpPr txBox="1"/>
          <p:nvPr/>
        </p:nvSpPr>
        <p:spPr>
          <a:xfrm>
            <a:off x="4612319" y="1401300"/>
            <a:ext cx="3211202" cy="2887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-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Khối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nguồn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AC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220V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-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50Hz</a:t>
            </a:r>
            <a:endParaRPr lang="en-US" sz="15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>
              <a:spcAft>
                <a:spcPts val="500"/>
              </a:spcAft>
            </a:pP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     + Do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chưa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điều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kiện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không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cho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phép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nên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chưa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thiết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kế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được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phần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lượng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mặt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trời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.</a:t>
            </a:r>
          </a:p>
          <a:p>
            <a:pPr>
              <a:spcAft>
                <a:spcPts val="500"/>
              </a:spcAft>
            </a:pP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-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Khối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cảm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biến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Cảm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biến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ánh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sáng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 CDS</a:t>
            </a:r>
          </a:p>
          <a:p>
            <a:pPr>
              <a:spcAft>
                <a:spcPts val="500"/>
              </a:spcAft>
            </a:pP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-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Khối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giao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tiếp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 Bluetooth: 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Module Bluetooth HC-05</a:t>
            </a:r>
          </a:p>
          <a:p>
            <a:pPr>
              <a:spcAft>
                <a:spcPts val="500"/>
              </a:spcAft>
            </a:pP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-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Khối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xử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Montserrat" panose="020B0604020202020204" charset="0"/>
              </a:rPr>
              <a:t>lý</a:t>
            </a:r>
            <a:r>
              <a:rPr lang="en-US" sz="1500" b="1" dirty="0">
                <a:solidFill>
                  <a:schemeClr val="bg1"/>
                </a:solidFill>
                <a:latin typeface="Montserrat" panose="020B0604020202020204" charset="0"/>
              </a:rPr>
              <a:t>: </a:t>
            </a:r>
            <a:r>
              <a:rPr lang="en-US" sz="1500" dirty="0">
                <a:solidFill>
                  <a:schemeClr val="bg1"/>
                </a:solidFill>
                <a:latin typeface="Montserrat" panose="020B0604020202020204" charset="0"/>
              </a:rPr>
              <a:t>Kit Arduino Uno </a:t>
            </a:r>
            <a:r>
              <a:rPr lang="en-US" sz="1500" dirty="0" err="1">
                <a:solidFill>
                  <a:schemeClr val="bg1"/>
                </a:solidFill>
                <a:latin typeface="Montserrat" panose="020B0604020202020204" charset="0"/>
              </a:rPr>
              <a:t>R3</a:t>
            </a:r>
            <a:endParaRPr lang="en-US" sz="15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309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21DC75-C89F-4FD0-82D5-2C4CAE580E16}"/>
              </a:ext>
            </a:extLst>
          </p:cNvPr>
          <p:cNvSpPr/>
          <p:nvPr/>
        </p:nvSpPr>
        <p:spPr>
          <a:xfrm>
            <a:off x="4938168" y="1141348"/>
            <a:ext cx="2807212" cy="3742949"/>
          </a:xfrm>
          <a:prstGeom prst="rect">
            <a:avLst/>
          </a:prstGeom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5E8FC2-58BD-4EFD-A7EF-018740B937E0}"/>
              </a:ext>
            </a:extLst>
          </p:cNvPr>
          <p:cNvSpPr/>
          <p:nvPr/>
        </p:nvSpPr>
        <p:spPr>
          <a:xfrm>
            <a:off x="1164776" y="1141350"/>
            <a:ext cx="2807212" cy="3742949"/>
          </a:xfrm>
          <a:prstGeom prst="rect">
            <a:avLst/>
          </a:prstGeom>
          <a:solidFill>
            <a:srgbClr val="DCAE52"/>
          </a:solidFill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1178225" y="4459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ahnschrift SemiBold Condensed" panose="020B0502040204020203" pitchFamily="34" charset="0"/>
              </a:rPr>
              <a:t>5.3 Chi </a:t>
            </a:r>
            <a:r>
              <a:rPr lang="en-US" sz="3600" dirty="0" err="1">
                <a:latin typeface="Bahnschrift SemiBold Condensed" panose="020B0502040204020203" pitchFamily="34" charset="0"/>
              </a:rPr>
              <a:t>tiết</a:t>
            </a:r>
            <a:r>
              <a:rPr lang="en-US" sz="3600" dirty="0">
                <a:latin typeface="Bahnschrift SemiBold Condensed" panose="020B0502040204020203" pitchFamily="34" charset="0"/>
              </a:rPr>
              <a:t> </a:t>
            </a:r>
            <a:r>
              <a:rPr lang="en-US" sz="3600" dirty="0" err="1">
                <a:latin typeface="Bahnschrift SemiBold Condensed" panose="020B0502040204020203" pitchFamily="34" charset="0"/>
              </a:rPr>
              <a:t>về</a:t>
            </a:r>
            <a:r>
              <a:rPr lang="en-US" sz="3600" dirty="0">
                <a:latin typeface="Bahnschrift SemiBold Condensed" panose="020B0502040204020203" pitchFamily="34" charset="0"/>
              </a:rPr>
              <a:t> app</a:t>
            </a:r>
            <a:endParaRPr sz="3600" dirty="0">
              <a:latin typeface="Bahnschrift SemiBold Condensed" panose="020B0502040204020203" pitchFamily="34" charset="0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434E51EE-85DB-47DE-8E02-9F3BEE50F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25" y="1141349"/>
            <a:ext cx="2793763" cy="3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3F4E84-BF54-4B46-A775-37DBBE8C620D}"/>
              </a:ext>
            </a:extLst>
          </p:cNvPr>
          <p:cNvSpPr txBox="1"/>
          <p:nvPr/>
        </p:nvSpPr>
        <p:spPr>
          <a:xfrm>
            <a:off x="5450400" y="1141349"/>
            <a:ext cx="21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Mô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tả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về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F8854-8595-4370-AD92-10164C128236}"/>
              </a:ext>
            </a:extLst>
          </p:cNvPr>
          <p:cNvSpPr txBox="1"/>
          <p:nvPr/>
        </p:nvSpPr>
        <p:spPr>
          <a:xfrm>
            <a:off x="4989519" y="1755382"/>
            <a:ext cx="2807212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1.Sử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kết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nối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bằng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Bluetooth</a:t>
            </a:r>
          </a:p>
          <a:p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2.Gồm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4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chính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+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tắt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mở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+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Tắt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đèn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+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Mở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đèn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    +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Hẹn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giờ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	           		</a:t>
            </a:r>
          </a:p>
          <a:p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  <a:p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14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50"/>
          <p:cNvGrpSpPr/>
          <p:nvPr/>
        </p:nvGrpSpPr>
        <p:grpSpPr>
          <a:xfrm>
            <a:off x="429879" y="1472932"/>
            <a:ext cx="8411400" cy="1654590"/>
            <a:chOff x="130740" y="1520738"/>
            <a:chExt cx="8411400" cy="1654590"/>
          </a:xfrm>
        </p:grpSpPr>
        <p:sp>
          <p:nvSpPr>
            <p:cNvPr id="676" name="Google Shape;676;p50"/>
            <p:cNvSpPr/>
            <p:nvPr/>
          </p:nvSpPr>
          <p:spPr>
            <a:xfrm>
              <a:off x="130740" y="2838511"/>
              <a:ext cx="8411400" cy="45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1092875" y="278892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3495036" y="2795828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7183987" y="2795828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6072992" y="2761311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2195081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 rot="5400000">
              <a:off x="699955" y="1151203"/>
              <a:ext cx="1068108" cy="1807177"/>
            </a:xfrm>
            <a:custGeom>
              <a:avLst/>
              <a:gdLst/>
              <a:ahLst/>
              <a:cxnLst/>
              <a:rect l="l" t="t" r="r" b="b"/>
              <a:pathLst>
                <a:path w="47853" h="59330" extrusionOk="0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7" name="Google Shape;687;p50"/>
            <p:cNvCxnSpPr/>
            <p:nvPr/>
          </p:nvCxnSpPr>
          <p:spPr>
            <a:xfrm>
              <a:off x="2281781" y="293307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50"/>
            <p:cNvCxnSpPr/>
            <p:nvPr/>
          </p:nvCxnSpPr>
          <p:spPr>
            <a:xfrm>
              <a:off x="7270687" y="2969228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50"/>
            <p:cNvCxnSpPr>
              <a:cxnSpLocks/>
            </p:cNvCxnSpPr>
            <p:nvPr/>
          </p:nvCxnSpPr>
          <p:spPr>
            <a:xfrm>
              <a:off x="1176950" y="2588845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50"/>
            <p:cNvCxnSpPr/>
            <p:nvPr/>
          </p:nvCxnSpPr>
          <p:spPr>
            <a:xfrm>
              <a:off x="3581736" y="2589728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50"/>
            <p:cNvCxnSpPr/>
            <p:nvPr/>
          </p:nvCxnSpPr>
          <p:spPr>
            <a:xfrm>
              <a:off x="6156848" y="2555211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2" name="Google Shape;692;p50"/>
          <p:cNvSpPr txBox="1">
            <a:spLocks noGrp="1"/>
          </p:cNvSpPr>
          <p:nvPr>
            <p:ph type="title"/>
          </p:nvPr>
        </p:nvSpPr>
        <p:spPr>
          <a:xfrm>
            <a:off x="1752995" y="485234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bg1"/>
                </a:solidFill>
                <a:latin typeface="Montserrat" panose="020B0604020202020204" charset="0"/>
              </a:rPr>
              <a:t>Nội</a:t>
            </a:r>
            <a:r>
              <a:rPr lang="en-US" sz="3200" dirty="0">
                <a:solidFill>
                  <a:schemeClr val="bg1"/>
                </a:solidFill>
                <a:latin typeface="Montserrat" panose="020B0604020202020204" charset="0"/>
              </a:rPr>
              <a:t> dung</a:t>
            </a:r>
            <a:endParaRPr sz="32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693" name="Google Shape;693;p50"/>
          <p:cNvSpPr txBox="1">
            <a:spLocks noGrp="1"/>
          </p:cNvSpPr>
          <p:nvPr>
            <p:ph type="subTitle" idx="4294967295"/>
          </p:nvPr>
        </p:nvSpPr>
        <p:spPr>
          <a:xfrm>
            <a:off x="564672" y="1798509"/>
            <a:ext cx="1985400" cy="8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Giới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phẩm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4" name="Google Shape;694;p50"/>
          <p:cNvSpPr txBox="1">
            <a:spLocks noGrp="1"/>
          </p:cNvSpPr>
          <p:nvPr>
            <p:ph type="subTitle" idx="4294967295"/>
          </p:nvPr>
        </p:nvSpPr>
        <p:spPr>
          <a:xfrm>
            <a:off x="2783294" y="1485920"/>
            <a:ext cx="2195162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2.Tạo các tham số</a:t>
            </a:r>
            <a:endParaRPr sz="1800" dirty="0">
              <a:solidFill>
                <a:schemeClr val="accent5"/>
              </a:solidFill>
              <a:latin typeface="Bahnschrift SemiBold Condensed" panose="020B0502040204020203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696" name="Google Shape;696;p50"/>
          <p:cNvSpPr txBox="1">
            <a:spLocks noGrp="1"/>
          </p:cNvSpPr>
          <p:nvPr>
            <p:ph type="subTitle" idx="4294967295"/>
          </p:nvPr>
        </p:nvSpPr>
        <p:spPr>
          <a:xfrm>
            <a:off x="564672" y="1463887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dirty="0" err="1">
                <a:solidFill>
                  <a:srgbClr val="DCAE52"/>
                </a:solidFill>
                <a:effectLst/>
                <a:latin typeface="Bahnschrift SemiBold Condensed" panose="020B0502040204020203" pitchFamily="34" charset="0"/>
              </a:rPr>
              <a:t>1.Xác</a:t>
            </a:r>
            <a:r>
              <a:rPr lang="en-US" sz="1800" i="0" dirty="0">
                <a:solidFill>
                  <a:srgbClr val="DCAE52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lang="en-US" sz="1800" i="0" dirty="0" err="1">
                <a:solidFill>
                  <a:srgbClr val="DCAE52"/>
                </a:solidFill>
                <a:effectLst/>
                <a:latin typeface="Bahnschrift SemiBold Condensed" panose="020B0502040204020203" pitchFamily="34" charset="0"/>
              </a:rPr>
              <a:t>định</a:t>
            </a:r>
            <a:r>
              <a:rPr lang="en-US" sz="1800" i="0" dirty="0">
                <a:solidFill>
                  <a:srgbClr val="DCAE52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lang="en-US" sz="1800" i="0" dirty="0" err="1">
                <a:solidFill>
                  <a:srgbClr val="DCAE52"/>
                </a:solidFill>
                <a:effectLst/>
                <a:latin typeface="Bahnschrift SemiBold Condensed" panose="020B0502040204020203" pitchFamily="34" charset="0"/>
              </a:rPr>
              <a:t>yêu</a:t>
            </a:r>
            <a:r>
              <a:rPr lang="en-US" sz="1800" i="0" dirty="0">
                <a:solidFill>
                  <a:srgbClr val="DCAE52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lang="en-US" sz="1800" i="0" dirty="0" err="1">
                <a:solidFill>
                  <a:srgbClr val="DCAE52"/>
                </a:solidFill>
                <a:effectLst/>
                <a:latin typeface="Bahnschrift SemiBold Condensed" panose="020B0502040204020203" pitchFamily="34" charset="0"/>
              </a:rPr>
              <a:t>cầu</a:t>
            </a:r>
            <a:endParaRPr dirty="0">
              <a:solidFill>
                <a:srgbClr val="DCAE52"/>
              </a:solidFill>
              <a:latin typeface="Bahnschrift SemiBold Condensed" panose="020B0502040204020203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697" name="Google Shape;697;p50"/>
          <p:cNvSpPr txBox="1">
            <a:spLocks noGrp="1"/>
          </p:cNvSpPr>
          <p:nvPr>
            <p:ph type="subTitle" idx="4294967295"/>
          </p:nvPr>
        </p:nvSpPr>
        <p:spPr>
          <a:xfrm>
            <a:off x="5505136" y="1466810"/>
            <a:ext cx="19857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3.Lập kế hoạch</a:t>
            </a:r>
            <a:endParaRPr sz="1800" dirty="0">
              <a:solidFill>
                <a:schemeClr val="accent5"/>
              </a:solidFill>
              <a:latin typeface="Bahnschrift SemiBold Condensed" panose="020B0502040204020203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700" name="Google Shape;700;p50"/>
          <p:cNvSpPr txBox="1">
            <a:spLocks noGrp="1"/>
          </p:cNvSpPr>
          <p:nvPr>
            <p:ph type="subTitle" idx="4294967295"/>
          </p:nvPr>
        </p:nvSpPr>
        <p:spPr>
          <a:xfrm>
            <a:off x="1613489" y="3098064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4.Đánh</a:t>
            </a:r>
            <a:r>
              <a:rPr lang="en-US" sz="1800" dirty="0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 </a:t>
            </a:r>
            <a:r>
              <a:rPr lang="en-US" sz="1800" dirty="0" err="1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giá</a:t>
            </a:r>
            <a:r>
              <a:rPr lang="en-US" sz="1800" dirty="0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 </a:t>
            </a:r>
            <a:r>
              <a:rPr lang="en-US" sz="1800" dirty="0" err="1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và</a:t>
            </a:r>
            <a:r>
              <a:rPr lang="en-US" sz="1800" dirty="0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 </a:t>
            </a:r>
            <a:r>
              <a:rPr lang="en-US" sz="1800" dirty="0" err="1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lựa</a:t>
            </a:r>
            <a:r>
              <a:rPr lang="en-US" sz="1800" dirty="0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 </a:t>
            </a:r>
            <a:r>
              <a:rPr lang="en-US" sz="1800" dirty="0" err="1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chọn</a:t>
            </a:r>
            <a:endParaRPr sz="1800" dirty="0">
              <a:solidFill>
                <a:schemeClr val="accent5"/>
              </a:solidFill>
              <a:latin typeface="Bahnschrift SemiBold Condensed" panose="020B0502040204020203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702" name="Google Shape;702;p50"/>
          <p:cNvSpPr txBox="1">
            <a:spLocks noGrp="1"/>
          </p:cNvSpPr>
          <p:nvPr>
            <p:ph type="subTitle" idx="4294967295"/>
          </p:nvPr>
        </p:nvSpPr>
        <p:spPr>
          <a:xfrm>
            <a:off x="4177158" y="3120412"/>
            <a:ext cx="1985400" cy="3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5.Tạo</a:t>
            </a:r>
            <a:r>
              <a:rPr lang="en-US" sz="1800" dirty="0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 </a:t>
            </a:r>
            <a:r>
              <a:rPr lang="en-US" sz="1800" dirty="0" err="1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mẫu</a:t>
            </a:r>
            <a:endParaRPr sz="1800" dirty="0">
              <a:solidFill>
                <a:schemeClr val="accent5"/>
              </a:solidFill>
              <a:latin typeface="Bahnschrift SemiBold Condensed" panose="020B0502040204020203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31" name="Google Shape;684;p50">
            <a:extLst>
              <a:ext uri="{FF2B5EF4-FFF2-40B4-BE49-F238E27FC236}">
                <a16:creationId xmlns:a16="http://schemas.microsoft.com/office/drawing/2014/main" id="{BAD2E10B-CC87-43C6-9DA1-C1B83D95F2DB}"/>
              </a:ext>
            </a:extLst>
          </p:cNvPr>
          <p:cNvSpPr/>
          <p:nvPr/>
        </p:nvSpPr>
        <p:spPr>
          <a:xfrm rot="5400000">
            <a:off x="2088026" y="2728530"/>
            <a:ext cx="1068108" cy="1807177"/>
          </a:xfrm>
          <a:custGeom>
            <a:avLst/>
            <a:gdLst/>
            <a:ahLst/>
            <a:cxnLst/>
            <a:rect l="l" t="t" r="r" b="b"/>
            <a:pathLst>
              <a:path w="47853" h="59330" extrusionOk="0">
                <a:moveTo>
                  <a:pt x="47852" y="59330"/>
                </a:moveTo>
                <a:lnTo>
                  <a:pt x="1" y="59330"/>
                </a:lnTo>
                <a:lnTo>
                  <a:pt x="1" y="1"/>
                </a:lnTo>
                <a:lnTo>
                  <a:pt x="47852" y="1"/>
                </a:lnTo>
                <a:close/>
                <a:moveTo>
                  <a:pt x="441" y="58877"/>
                </a:moveTo>
                <a:lnTo>
                  <a:pt x="47412" y="58877"/>
                </a:lnTo>
                <a:lnTo>
                  <a:pt x="47412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84;p50">
            <a:extLst>
              <a:ext uri="{FF2B5EF4-FFF2-40B4-BE49-F238E27FC236}">
                <a16:creationId xmlns:a16="http://schemas.microsoft.com/office/drawing/2014/main" id="{A808A566-B5ED-4B40-B644-8279F7589721}"/>
              </a:ext>
            </a:extLst>
          </p:cNvPr>
          <p:cNvSpPr/>
          <p:nvPr/>
        </p:nvSpPr>
        <p:spPr>
          <a:xfrm rot="5400000">
            <a:off x="3346821" y="1103398"/>
            <a:ext cx="1068108" cy="1807177"/>
          </a:xfrm>
          <a:custGeom>
            <a:avLst/>
            <a:gdLst/>
            <a:ahLst/>
            <a:cxnLst/>
            <a:rect l="l" t="t" r="r" b="b"/>
            <a:pathLst>
              <a:path w="47853" h="59330" extrusionOk="0">
                <a:moveTo>
                  <a:pt x="47852" y="59330"/>
                </a:moveTo>
                <a:lnTo>
                  <a:pt x="1" y="59330"/>
                </a:lnTo>
                <a:lnTo>
                  <a:pt x="1" y="1"/>
                </a:lnTo>
                <a:lnTo>
                  <a:pt x="47852" y="1"/>
                </a:lnTo>
                <a:close/>
                <a:moveTo>
                  <a:pt x="441" y="58877"/>
                </a:moveTo>
                <a:lnTo>
                  <a:pt x="47412" y="58877"/>
                </a:lnTo>
                <a:lnTo>
                  <a:pt x="47412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84;p50">
            <a:extLst>
              <a:ext uri="{FF2B5EF4-FFF2-40B4-BE49-F238E27FC236}">
                <a16:creationId xmlns:a16="http://schemas.microsoft.com/office/drawing/2014/main" id="{2391B6D6-4479-4CC4-A112-C7D8EF2378BF}"/>
              </a:ext>
            </a:extLst>
          </p:cNvPr>
          <p:cNvSpPr/>
          <p:nvPr/>
        </p:nvSpPr>
        <p:spPr>
          <a:xfrm rot="5400000">
            <a:off x="4697580" y="2738464"/>
            <a:ext cx="1068108" cy="1807177"/>
          </a:xfrm>
          <a:custGeom>
            <a:avLst/>
            <a:gdLst/>
            <a:ahLst/>
            <a:cxnLst/>
            <a:rect l="l" t="t" r="r" b="b"/>
            <a:pathLst>
              <a:path w="47853" h="59330" extrusionOk="0">
                <a:moveTo>
                  <a:pt x="47852" y="59330"/>
                </a:moveTo>
                <a:lnTo>
                  <a:pt x="1" y="59330"/>
                </a:lnTo>
                <a:lnTo>
                  <a:pt x="1" y="1"/>
                </a:lnTo>
                <a:lnTo>
                  <a:pt x="47852" y="1"/>
                </a:lnTo>
                <a:close/>
                <a:moveTo>
                  <a:pt x="441" y="58877"/>
                </a:moveTo>
                <a:lnTo>
                  <a:pt x="47412" y="58877"/>
                </a:lnTo>
                <a:lnTo>
                  <a:pt x="47412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84;p50">
            <a:extLst>
              <a:ext uri="{FF2B5EF4-FFF2-40B4-BE49-F238E27FC236}">
                <a16:creationId xmlns:a16="http://schemas.microsoft.com/office/drawing/2014/main" id="{CF3A8513-D141-47A9-BDA2-220F056F51E8}"/>
              </a:ext>
            </a:extLst>
          </p:cNvPr>
          <p:cNvSpPr/>
          <p:nvPr/>
        </p:nvSpPr>
        <p:spPr>
          <a:xfrm rot="5400000">
            <a:off x="5921932" y="1074193"/>
            <a:ext cx="1068108" cy="1807177"/>
          </a:xfrm>
          <a:custGeom>
            <a:avLst/>
            <a:gdLst/>
            <a:ahLst/>
            <a:cxnLst/>
            <a:rect l="l" t="t" r="r" b="b"/>
            <a:pathLst>
              <a:path w="47853" h="59330" extrusionOk="0">
                <a:moveTo>
                  <a:pt x="47852" y="59330"/>
                </a:moveTo>
                <a:lnTo>
                  <a:pt x="1" y="59330"/>
                </a:lnTo>
                <a:lnTo>
                  <a:pt x="1" y="1"/>
                </a:lnTo>
                <a:lnTo>
                  <a:pt x="47852" y="1"/>
                </a:lnTo>
                <a:close/>
                <a:moveTo>
                  <a:pt x="441" y="58877"/>
                </a:moveTo>
                <a:lnTo>
                  <a:pt x="47412" y="58877"/>
                </a:lnTo>
                <a:lnTo>
                  <a:pt x="47412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684;p50">
            <a:extLst>
              <a:ext uri="{FF2B5EF4-FFF2-40B4-BE49-F238E27FC236}">
                <a16:creationId xmlns:a16="http://schemas.microsoft.com/office/drawing/2014/main" id="{B9F78B9B-BBAF-44C5-843C-051449BA63E2}"/>
              </a:ext>
            </a:extLst>
          </p:cNvPr>
          <p:cNvSpPr/>
          <p:nvPr/>
        </p:nvSpPr>
        <p:spPr>
          <a:xfrm rot="5400000">
            <a:off x="7001182" y="2738465"/>
            <a:ext cx="1068108" cy="1807177"/>
          </a:xfrm>
          <a:custGeom>
            <a:avLst/>
            <a:gdLst/>
            <a:ahLst/>
            <a:cxnLst/>
            <a:rect l="l" t="t" r="r" b="b"/>
            <a:pathLst>
              <a:path w="47853" h="59330" extrusionOk="0">
                <a:moveTo>
                  <a:pt x="47852" y="59330"/>
                </a:moveTo>
                <a:lnTo>
                  <a:pt x="1" y="59330"/>
                </a:lnTo>
                <a:lnTo>
                  <a:pt x="1" y="1"/>
                </a:lnTo>
                <a:lnTo>
                  <a:pt x="47852" y="1"/>
                </a:lnTo>
                <a:close/>
                <a:moveTo>
                  <a:pt x="441" y="58877"/>
                </a:moveTo>
                <a:lnTo>
                  <a:pt x="47412" y="58877"/>
                </a:lnTo>
                <a:lnTo>
                  <a:pt x="47412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80;p50">
            <a:extLst>
              <a:ext uri="{FF2B5EF4-FFF2-40B4-BE49-F238E27FC236}">
                <a16:creationId xmlns:a16="http://schemas.microsoft.com/office/drawing/2014/main" id="{713100FF-0459-4612-9A9A-A20211357D99}"/>
              </a:ext>
            </a:extLst>
          </p:cNvPr>
          <p:cNvSpPr/>
          <p:nvPr/>
        </p:nvSpPr>
        <p:spPr>
          <a:xfrm>
            <a:off x="5072177" y="2741114"/>
            <a:ext cx="173400" cy="173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688;p50">
            <a:extLst>
              <a:ext uri="{FF2B5EF4-FFF2-40B4-BE49-F238E27FC236}">
                <a16:creationId xmlns:a16="http://schemas.microsoft.com/office/drawing/2014/main" id="{F0CA5963-C438-4775-B705-90265255C4CC}"/>
              </a:ext>
            </a:extLst>
          </p:cNvPr>
          <p:cNvCxnSpPr/>
          <p:nvPr/>
        </p:nvCxnSpPr>
        <p:spPr>
          <a:xfrm>
            <a:off x="5158877" y="2891964"/>
            <a:ext cx="0" cy="2061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4D4422E-78F1-49ED-835A-D419A72F3F38}"/>
              </a:ext>
            </a:extLst>
          </p:cNvPr>
          <p:cNvSpPr txBox="1"/>
          <p:nvPr/>
        </p:nvSpPr>
        <p:spPr>
          <a:xfrm>
            <a:off x="6175809" y="3118667"/>
            <a:ext cx="2687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6.Kiểm</a:t>
            </a:r>
            <a:r>
              <a:rPr lang="en-US" sz="1800" dirty="0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 </a:t>
            </a:r>
            <a:r>
              <a:rPr lang="en-US" sz="1800" dirty="0" err="1">
                <a:solidFill>
                  <a:schemeClr val="accent5"/>
                </a:solidFill>
                <a:latin typeface="Bahnschrift SemiBold Condensed" panose="020B0502040204020203" pitchFamily="34" charset="0"/>
                <a:ea typeface="Abel"/>
                <a:cs typeface="Abel"/>
                <a:sym typeface="Abel"/>
              </a:rPr>
              <a:t>tra</a:t>
            </a:r>
            <a:endParaRPr lang="en-US" sz="1800" dirty="0">
              <a:solidFill>
                <a:schemeClr val="accent5"/>
              </a:solidFill>
              <a:latin typeface="Bahnschrift SemiBold Condensed" panose="020B0502040204020203" pitchFamily="34" charset="0"/>
              <a:ea typeface="Abel"/>
              <a:cs typeface="Abel"/>
              <a:sym typeface="Abe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46718-2E7F-411A-A8E9-04ABADB29EA9}"/>
              </a:ext>
            </a:extLst>
          </p:cNvPr>
          <p:cNvSpPr txBox="1"/>
          <p:nvPr/>
        </p:nvSpPr>
        <p:spPr>
          <a:xfrm>
            <a:off x="2924762" y="1804984"/>
            <a:ext cx="18597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Liệt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kê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tiêu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chí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năng,phi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C395D-73FD-4DFA-9DF5-8797585CAA87}"/>
              </a:ext>
            </a:extLst>
          </p:cNvPr>
          <p:cNvSpPr txBox="1"/>
          <p:nvPr/>
        </p:nvSpPr>
        <p:spPr>
          <a:xfrm>
            <a:off x="5579754" y="1767114"/>
            <a:ext cx="1827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Liệt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kê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công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việc,phân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công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sơ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đồ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công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việc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92F41-7593-4D5E-A1C9-355D7568B607}"/>
              </a:ext>
            </a:extLst>
          </p:cNvPr>
          <p:cNvSpPr txBox="1"/>
          <p:nvPr/>
        </p:nvSpPr>
        <p:spPr>
          <a:xfrm>
            <a:off x="1645271" y="3411758"/>
            <a:ext cx="18803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Danh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sách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tiêu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chí,phương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án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ma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trận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896D4-19B6-48DA-BE49-D3CA93827CEB}"/>
              </a:ext>
            </a:extLst>
          </p:cNvPr>
          <p:cNvSpPr txBox="1"/>
          <p:nvPr/>
        </p:nvSpPr>
        <p:spPr>
          <a:xfrm>
            <a:off x="4460477" y="3505536"/>
            <a:ext cx="139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Chi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tiết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phẩm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EBEE8-0320-4CF7-B086-4D1E0CFFADFC}"/>
              </a:ext>
            </a:extLst>
          </p:cNvPr>
          <p:cNvSpPr txBox="1"/>
          <p:nvPr/>
        </p:nvSpPr>
        <p:spPr>
          <a:xfrm>
            <a:off x="6784624" y="3538590"/>
            <a:ext cx="150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Kiểm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tra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kết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luận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eived_403318974152390">
            <a:hlinkClick r:id="" action="ppaction://media"/>
            <a:extLst>
              <a:ext uri="{FF2B5EF4-FFF2-40B4-BE49-F238E27FC236}">
                <a16:creationId xmlns:a16="http://schemas.microsoft.com/office/drawing/2014/main" id="{DF20EEB6-1502-40AB-BC8E-1CD60E4E82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6000" y="1346400"/>
            <a:ext cx="4932000" cy="2915999"/>
          </a:xfrm>
          <a:prstGeom prst="rect">
            <a:avLst/>
          </a:prstGeom>
        </p:spPr>
      </p:pic>
      <p:sp>
        <p:nvSpPr>
          <p:cNvPr id="595" name="Google Shape;595;p45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 SemiBold Condensed" panose="020B0502040204020203" pitchFamily="34" charset="0"/>
              </a:rPr>
              <a:t> Video </a:t>
            </a:r>
            <a:r>
              <a:rPr lang="en-US" dirty="0" err="1">
                <a:latin typeface="Bahnschrift SemiBold Condensed" panose="020B0502040204020203" pitchFamily="34" charset="0"/>
              </a:rPr>
              <a:t>về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sản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phẩm</a:t>
            </a:r>
            <a:endParaRPr dirty="0">
              <a:latin typeface="Bahnschrift SemiBold Condensed" panose="020B0502040204020203" pitchFamily="34" charset="0"/>
            </a:endParaRPr>
          </a:p>
        </p:txBody>
      </p:sp>
      <p:grpSp>
        <p:nvGrpSpPr>
          <p:cNvPr id="15" name="Google Shape;596;p45">
            <a:extLst>
              <a:ext uri="{FF2B5EF4-FFF2-40B4-BE49-F238E27FC236}">
                <a16:creationId xmlns:a16="http://schemas.microsoft.com/office/drawing/2014/main" id="{18F31599-09A3-485D-8E49-756AEA299335}"/>
              </a:ext>
            </a:extLst>
          </p:cNvPr>
          <p:cNvGrpSpPr/>
          <p:nvPr/>
        </p:nvGrpSpPr>
        <p:grpSpPr>
          <a:xfrm>
            <a:off x="1863775" y="1094573"/>
            <a:ext cx="5688418" cy="3428939"/>
            <a:chOff x="2461039" y="1841803"/>
            <a:chExt cx="2449375" cy="1759000"/>
          </a:xfrm>
        </p:grpSpPr>
        <p:sp>
          <p:nvSpPr>
            <p:cNvPr id="16" name="Google Shape;597;p45">
              <a:extLst>
                <a:ext uri="{FF2B5EF4-FFF2-40B4-BE49-F238E27FC236}">
                  <a16:creationId xmlns:a16="http://schemas.microsoft.com/office/drawing/2014/main" id="{03732856-01A3-4715-85D0-A2FAD3E51139}"/>
                </a:ext>
              </a:extLst>
            </p:cNvPr>
            <p:cNvSpPr/>
            <p:nvPr/>
          </p:nvSpPr>
          <p:spPr>
            <a:xfrm>
              <a:off x="2461039" y="1841803"/>
              <a:ext cx="2449375" cy="1759000"/>
            </a:xfrm>
            <a:custGeom>
              <a:avLst/>
              <a:gdLst/>
              <a:ahLst/>
              <a:cxnLst/>
              <a:rect l="l" t="t" r="r" b="b"/>
              <a:pathLst>
                <a:path w="97975" h="70360" extrusionOk="0">
                  <a:moveTo>
                    <a:pt x="89425" y="5142"/>
                  </a:moveTo>
                  <a:lnTo>
                    <a:pt x="89425" y="65248"/>
                  </a:lnTo>
                  <a:lnTo>
                    <a:pt x="4319" y="65248"/>
                  </a:lnTo>
                  <a:lnTo>
                    <a:pt x="4319" y="5142"/>
                  </a:lnTo>
                  <a:close/>
                  <a:moveTo>
                    <a:pt x="5347" y="0"/>
                  </a:moveTo>
                  <a:cubicBezTo>
                    <a:pt x="2380" y="0"/>
                    <a:pt x="0" y="2380"/>
                    <a:pt x="0" y="5347"/>
                  </a:cubicBezTo>
                  <a:lnTo>
                    <a:pt x="0" y="65013"/>
                  </a:lnTo>
                  <a:cubicBezTo>
                    <a:pt x="0" y="67980"/>
                    <a:pt x="2380" y="70360"/>
                    <a:pt x="5347" y="70360"/>
                  </a:cubicBezTo>
                  <a:lnTo>
                    <a:pt x="92628" y="70360"/>
                  </a:lnTo>
                  <a:cubicBezTo>
                    <a:pt x="95565" y="70360"/>
                    <a:pt x="97974" y="67980"/>
                    <a:pt x="97974" y="65013"/>
                  </a:cubicBezTo>
                  <a:lnTo>
                    <a:pt x="97974" y="5347"/>
                  </a:lnTo>
                  <a:cubicBezTo>
                    <a:pt x="97974" y="2380"/>
                    <a:pt x="95565" y="0"/>
                    <a:pt x="9262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98;p45">
              <a:extLst>
                <a:ext uri="{FF2B5EF4-FFF2-40B4-BE49-F238E27FC236}">
                  <a16:creationId xmlns:a16="http://schemas.microsoft.com/office/drawing/2014/main" id="{B83B4845-52CB-43DE-BB3D-23254258B725}"/>
                </a:ext>
              </a:extLst>
            </p:cNvPr>
            <p:cNvSpPr/>
            <p:nvPr/>
          </p:nvSpPr>
          <p:spPr>
            <a:xfrm>
              <a:off x="4689008" y="2669059"/>
              <a:ext cx="179390" cy="167141"/>
            </a:xfrm>
            <a:custGeom>
              <a:avLst/>
              <a:gdLst/>
              <a:ahLst/>
              <a:cxnLst/>
              <a:rect l="l" t="t" r="r" b="b"/>
              <a:pathLst>
                <a:path w="5495" h="4686" extrusionOk="0">
                  <a:moveTo>
                    <a:pt x="3136" y="1"/>
                  </a:moveTo>
                  <a:cubicBezTo>
                    <a:pt x="2561" y="1"/>
                    <a:pt x="1974" y="215"/>
                    <a:pt x="1499" y="690"/>
                  </a:cubicBezTo>
                  <a:cubicBezTo>
                    <a:pt x="0" y="2159"/>
                    <a:pt x="1058" y="4686"/>
                    <a:pt x="3144" y="4686"/>
                  </a:cubicBezTo>
                  <a:cubicBezTo>
                    <a:pt x="4437" y="4686"/>
                    <a:pt x="5494" y="3657"/>
                    <a:pt x="5494" y="2365"/>
                  </a:cubicBezTo>
                  <a:cubicBezTo>
                    <a:pt x="5494" y="934"/>
                    <a:pt x="4339" y="1"/>
                    <a:pt x="31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599;p45">
              <a:extLst>
                <a:ext uri="{FF2B5EF4-FFF2-40B4-BE49-F238E27FC236}">
                  <a16:creationId xmlns:a16="http://schemas.microsoft.com/office/drawing/2014/main" id="{76052B6C-0A1C-4024-A1B9-BD50701A743C}"/>
                </a:ext>
              </a:extLst>
            </p:cNvPr>
            <p:cNvSpPr/>
            <p:nvPr/>
          </p:nvSpPr>
          <p:spPr>
            <a:xfrm>
              <a:off x="2630601" y="2582800"/>
              <a:ext cx="19850" cy="253400"/>
            </a:xfrm>
            <a:custGeom>
              <a:avLst/>
              <a:gdLst/>
              <a:ahLst/>
              <a:cxnLst/>
              <a:rect l="l" t="t" r="r" b="b"/>
              <a:pathLst>
                <a:path w="794" h="10136" extrusionOk="0">
                  <a:moveTo>
                    <a:pt x="382" y="0"/>
                  </a:moveTo>
                  <a:cubicBezTo>
                    <a:pt x="177" y="0"/>
                    <a:pt x="0" y="177"/>
                    <a:pt x="0" y="412"/>
                  </a:cubicBezTo>
                  <a:lnTo>
                    <a:pt x="0" y="9724"/>
                  </a:lnTo>
                  <a:cubicBezTo>
                    <a:pt x="0" y="9959"/>
                    <a:pt x="177" y="10136"/>
                    <a:pt x="382" y="10136"/>
                  </a:cubicBezTo>
                  <a:cubicBezTo>
                    <a:pt x="617" y="10136"/>
                    <a:pt x="794" y="9959"/>
                    <a:pt x="794" y="9724"/>
                  </a:cubicBezTo>
                  <a:lnTo>
                    <a:pt x="794" y="412"/>
                  </a:lnTo>
                  <a:cubicBezTo>
                    <a:pt x="794" y="177"/>
                    <a:pt x="617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latin typeface="Bahnschrift SemiBold Condensed" panose="020B0502040204020203" pitchFamily="34" charset="0"/>
              </a:rPr>
              <a:t>6.Kiểm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tra</a:t>
            </a:r>
            <a:endParaRPr sz="5400" dirty="0">
              <a:latin typeface="Bahnschrift SemiBold Condensed" panose="020B0502040204020203" pitchFamily="34" charset="0"/>
            </a:endParaRPr>
          </a:p>
        </p:txBody>
      </p:sp>
      <p:grpSp>
        <p:nvGrpSpPr>
          <p:cNvPr id="8" name="Google Shape;9248;p69">
            <a:extLst>
              <a:ext uri="{FF2B5EF4-FFF2-40B4-BE49-F238E27FC236}">
                <a16:creationId xmlns:a16="http://schemas.microsoft.com/office/drawing/2014/main" id="{458DAFB2-0744-4942-A2F0-F9431A5E7877}"/>
              </a:ext>
            </a:extLst>
          </p:cNvPr>
          <p:cNvGrpSpPr/>
          <p:nvPr/>
        </p:nvGrpSpPr>
        <p:grpSpPr>
          <a:xfrm>
            <a:off x="3988796" y="921599"/>
            <a:ext cx="1166408" cy="1200371"/>
            <a:chOff x="4126815" y="2760704"/>
            <a:chExt cx="380393" cy="363118"/>
          </a:xfrm>
          <a:solidFill>
            <a:srgbClr val="DCAE52"/>
          </a:solidFill>
        </p:grpSpPr>
        <p:sp>
          <p:nvSpPr>
            <p:cNvPr id="9" name="Google Shape;9249;p69">
              <a:extLst>
                <a:ext uri="{FF2B5EF4-FFF2-40B4-BE49-F238E27FC236}">
                  <a16:creationId xmlns:a16="http://schemas.microsoft.com/office/drawing/2014/main" id="{8B8306C2-309D-4A92-B370-B5223EDDFD3E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50;p69">
              <a:extLst>
                <a:ext uri="{FF2B5EF4-FFF2-40B4-BE49-F238E27FC236}">
                  <a16:creationId xmlns:a16="http://schemas.microsoft.com/office/drawing/2014/main" id="{C0494364-3D0B-45E0-9243-40FE15093ED5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51;p69">
              <a:extLst>
                <a:ext uri="{FF2B5EF4-FFF2-40B4-BE49-F238E27FC236}">
                  <a16:creationId xmlns:a16="http://schemas.microsoft.com/office/drawing/2014/main" id="{B8CB3E24-B866-4F2B-B807-91B0C9BD6DB7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52;p69">
              <a:extLst>
                <a:ext uri="{FF2B5EF4-FFF2-40B4-BE49-F238E27FC236}">
                  <a16:creationId xmlns:a16="http://schemas.microsoft.com/office/drawing/2014/main" id="{C101ED8B-8A35-4120-B7BD-BB74576DE0DC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8FB629-96D2-400E-B17D-875C3AA059ED}"/>
              </a:ext>
            </a:extLst>
          </p:cNvPr>
          <p:cNvSpPr txBox="1"/>
          <p:nvPr/>
        </p:nvSpPr>
        <p:spPr>
          <a:xfrm>
            <a:off x="479911" y="71854"/>
            <a:ext cx="5414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6.1 Chi </a:t>
            </a:r>
            <a:r>
              <a:rPr lang="en-US" sz="32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tiết</a:t>
            </a:r>
            <a:r>
              <a:rPr lang="en-US" sz="32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sản</a:t>
            </a:r>
            <a:r>
              <a:rPr lang="en-US" sz="32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phẩm</a:t>
            </a:r>
            <a:endParaRPr lang="en-US" sz="3200" dirty="0">
              <a:solidFill>
                <a:srgbClr val="DCAE5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0A5A6-D13F-468A-84AD-9056340E08CF}"/>
              </a:ext>
            </a:extLst>
          </p:cNvPr>
          <p:cNvSpPr txBox="1"/>
          <p:nvPr/>
        </p:nvSpPr>
        <p:spPr>
          <a:xfrm>
            <a:off x="1378634" y="832812"/>
            <a:ext cx="63867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**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Những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tham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số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không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đổi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    +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Nguồn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vào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: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220V</a:t>
            </a:r>
            <a:endParaRPr lang="en-US" sz="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    +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Cảm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biến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CDS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    +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Môi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trường</a:t>
            </a:r>
            <a:endParaRPr lang="en-US" sz="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    + App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thiết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kế</a:t>
            </a:r>
            <a:endParaRPr lang="en-US" sz="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sz="2000" dirty="0">
              <a:solidFill>
                <a:srgbClr val="DCAE52"/>
              </a:solidFill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**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Tiêu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chí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kiểm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tra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thay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đổi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khoảng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cách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khi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kết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nối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app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đèn</a:t>
            </a:r>
            <a:endParaRPr lang="en-US" sz="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**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Nguyên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nhân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lựa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chọn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tiêu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chí</a:t>
            </a:r>
            <a:r>
              <a:rPr lang="en-US" sz="20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     +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Dễ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dàng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tra</a:t>
            </a:r>
            <a:endParaRPr lang="en-US" sz="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     +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Tìm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khoảng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cách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tối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ưu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có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thể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sử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app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thuận</a:t>
            </a:r>
            <a:r>
              <a:rPr lang="en-US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tiện</a:t>
            </a:r>
            <a:endParaRPr lang="en-US" sz="2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endParaRPr lang="en-US" sz="2000" dirty="0">
              <a:solidFill>
                <a:srgbClr val="DCAE52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625650" y="294700"/>
            <a:ext cx="51501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Bahnschrift SemiBold Condensed" panose="020B0502040204020203" pitchFamily="34" charset="0"/>
              </a:rPr>
              <a:t>6.2 </a:t>
            </a:r>
            <a:r>
              <a:rPr lang="en-US" sz="3200" dirty="0" err="1">
                <a:latin typeface="Bahnschrift SemiBold Condensed" panose="020B0502040204020203" pitchFamily="34" charset="0"/>
              </a:rPr>
              <a:t>Tiêu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chí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kiểm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tra</a:t>
            </a:r>
            <a:r>
              <a:rPr lang="en-US" sz="3200" dirty="0">
                <a:latin typeface="Bahnschrift SemiBold Condensed" panose="020B0502040204020203" pitchFamily="34" charset="0"/>
              </a:rPr>
              <a:t>(</a:t>
            </a:r>
            <a:r>
              <a:rPr lang="en-US" sz="3200" dirty="0" err="1">
                <a:latin typeface="Bahnschrift SemiBold Condensed" panose="020B0502040204020203" pitchFamily="34" charset="0"/>
              </a:rPr>
              <a:t>khoảng</a:t>
            </a:r>
            <a:r>
              <a:rPr lang="en-US" sz="3200" dirty="0"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latin typeface="Bahnschrift SemiBold Condensed" panose="020B0502040204020203" pitchFamily="34" charset="0"/>
              </a:rPr>
              <a:t>cách</a:t>
            </a:r>
            <a:r>
              <a:rPr lang="en-US" sz="3200" dirty="0">
                <a:latin typeface="Bahnschrift SemiBold Condensed" panose="020B0502040204020203" pitchFamily="34" charset="0"/>
              </a:rPr>
              <a:t>)</a:t>
            </a:r>
            <a:endParaRPr sz="32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6C645-8E07-4AAB-957C-C3646B30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7" y="807355"/>
            <a:ext cx="7089533" cy="3528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9AA6D-7EAB-41AE-A871-3EAD28FA0C14}"/>
              </a:ext>
            </a:extLst>
          </p:cNvPr>
          <p:cNvSpPr txBox="1"/>
          <p:nvPr/>
        </p:nvSpPr>
        <p:spPr>
          <a:xfrm>
            <a:off x="1116000" y="4417400"/>
            <a:ext cx="70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Phương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trình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quy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hồi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: </a:t>
            </a:r>
            <a:r>
              <a:rPr lang="en-US" sz="1800" baseline="0" dirty="0">
                <a:solidFill>
                  <a:srgbClr val="DCAE52"/>
                </a:solidFill>
                <a:latin typeface="Montserrat" panose="020B0604020202020204" charset="0"/>
              </a:rPr>
              <a:t>y = -</a:t>
            </a:r>
            <a:r>
              <a:rPr lang="en-US" sz="1800" baseline="0" dirty="0" err="1">
                <a:solidFill>
                  <a:srgbClr val="DCAE52"/>
                </a:solidFill>
                <a:latin typeface="Montserrat" panose="020B0604020202020204" charset="0"/>
              </a:rPr>
              <a:t>1.0058x</a:t>
            </a:r>
            <a:r>
              <a:rPr lang="en-US" sz="1800" baseline="0" dirty="0">
                <a:solidFill>
                  <a:srgbClr val="DCAE52"/>
                </a:solidFill>
                <a:latin typeface="Montserrat" panose="020B0604020202020204" charset="0"/>
              </a:rPr>
              <a:t> + 139.38(</a:t>
            </a:r>
            <a:r>
              <a:rPr lang="en-US" sz="1800" baseline="0" dirty="0" err="1">
                <a:solidFill>
                  <a:srgbClr val="DCAE52"/>
                </a:solidFill>
                <a:latin typeface="Montserrat" panose="020B0604020202020204" charset="0"/>
              </a:rPr>
              <a:t>R²</a:t>
            </a:r>
            <a:r>
              <a:rPr lang="en-US" sz="1800" baseline="0" dirty="0">
                <a:solidFill>
                  <a:srgbClr val="DCAE52"/>
                </a:solidFill>
                <a:latin typeface="Montserrat" panose="020B0604020202020204" charset="0"/>
              </a:rPr>
              <a:t> = 0.9888)</a:t>
            </a:r>
            <a:endParaRPr lang="en-US" sz="1800" dirty="0">
              <a:solidFill>
                <a:srgbClr val="DCAE52"/>
              </a:solidFill>
              <a:latin typeface="Montserrat" panose="020B0604020202020204" charset="0"/>
            </a:endParaRPr>
          </a:p>
          <a:p>
            <a:endParaRPr lang="en-US" sz="1600" dirty="0">
              <a:solidFill>
                <a:srgbClr val="DCAE5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7CAEB11-BC85-47D4-8A3A-51A9AAE629B7}"/>
              </a:ext>
            </a:extLst>
          </p:cNvPr>
          <p:cNvSpPr/>
          <p:nvPr/>
        </p:nvSpPr>
        <p:spPr>
          <a:xfrm>
            <a:off x="1324800" y="4591878"/>
            <a:ext cx="388800" cy="191200"/>
          </a:xfrm>
          <a:prstGeom prst="rightArrow">
            <a:avLst/>
          </a:prstGeom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AE5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8FB629-96D2-400E-B17D-875C3AA059ED}"/>
              </a:ext>
            </a:extLst>
          </p:cNvPr>
          <p:cNvSpPr txBox="1"/>
          <p:nvPr/>
        </p:nvSpPr>
        <p:spPr>
          <a:xfrm>
            <a:off x="458810" y="71854"/>
            <a:ext cx="5414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6.3 </a:t>
            </a:r>
            <a:r>
              <a:rPr lang="en-US" sz="32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Kết</a:t>
            </a:r>
            <a:r>
              <a:rPr lang="en-US" sz="32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32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luận</a:t>
            </a:r>
            <a:endParaRPr lang="en-US" sz="3200" dirty="0">
              <a:solidFill>
                <a:srgbClr val="DCAE5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0A5A6-D13F-468A-84AD-9056340E08CF}"/>
              </a:ext>
            </a:extLst>
          </p:cNvPr>
          <p:cNvSpPr txBox="1"/>
          <p:nvPr/>
        </p:nvSpPr>
        <p:spPr>
          <a:xfrm>
            <a:off x="1354015" y="955923"/>
            <a:ext cx="64359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7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KẾT</a:t>
            </a:r>
            <a:r>
              <a:rPr lang="vi-VN" sz="17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LUẬN</a:t>
            </a:r>
            <a:r>
              <a:rPr lang="vi-VN" sz="17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TỪ</a:t>
            </a:r>
            <a:r>
              <a:rPr lang="vi-VN" sz="17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KHẢO</a:t>
            </a:r>
            <a:r>
              <a:rPr lang="vi-VN" sz="17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SÁT</a:t>
            </a:r>
            <a:r>
              <a:rPr lang="vi-VN" sz="17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THỰC</a:t>
            </a:r>
            <a:r>
              <a:rPr lang="vi-VN" sz="17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NGHIỆM</a:t>
            </a:r>
            <a:r>
              <a:rPr lang="vi-VN" sz="17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=&gt;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Hiệu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quả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giao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tiếp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Blutooth</a:t>
            </a:r>
            <a:r>
              <a:rPr lang="en-US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HC05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là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tối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đa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nếu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ở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phạm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vi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nhỏ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hơn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40m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.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Độ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nhạy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sẽ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giảm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dần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khi ta tăng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khoảng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cách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của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các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thiết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bị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</a:p>
          <a:p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Điều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này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sẽ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hạn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chế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hiệu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quả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hoạt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động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của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thiết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bị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 không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thể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hoạt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động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ở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khoảng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cách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xa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và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hiệu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quả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hoạt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động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ở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khoảng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cách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trung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bình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(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40~100m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) tương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đối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thấp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</a:p>
          <a:p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Để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tăng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hiệu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quả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hoạt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động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của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thiết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bị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, ta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có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thể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chọn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phương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thức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giao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tiếp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gửi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/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nhận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dữ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liệu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khác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hiệu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quả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hơn :</a:t>
            </a:r>
          </a:p>
          <a:p>
            <a:r>
              <a:rPr lang="en-US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   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+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Dùng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module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HC06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cải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tiến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hơn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HC05</a:t>
            </a:r>
            <a:endParaRPr lang="vi-VN" sz="17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en-US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   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+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Gửi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dữ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liệu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lên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server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	.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Cần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kết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nối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wifi</a:t>
            </a:r>
            <a:endParaRPr lang="vi-VN" sz="17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	.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Đảm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bảo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dữ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liệu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gửi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/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nhận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ở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khoảng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cách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linh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hoạt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hơn</a:t>
            </a:r>
          </a:p>
          <a:p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	.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Hiệu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quả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của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thiết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bị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vi-VN" sz="17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được</a:t>
            </a:r>
            <a:r>
              <a:rPr lang="vi-VN" sz="17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nâng cao</a:t>
            </a:r>
            <a:endParaRPr lang="en-US" sz="17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423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3BCD70-B309-42D4-A181-9778F836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425" y="586393"/>
            <a:ext cx="4527519" cy="1024200"/>
          </a:xfrm>
        </p:spPr>
        <p:txBody>
          <a:bodyPr/>
          <a:lstStyle/>
          <a:p>
            <a:r>
              <a:rPr lang="en-US" dirty="0" err="1">
                <a:latin typeface="Bahnschrift SemiBold Condensed" panose="020B0502040204020203" pitchFamily="34" charset="0"/>
              </a:rPr>
              <a:t>Lời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cảm</a:t>
            </a:r>
            <a:r>
              <a:rPr lang="en-US" dirty="0"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latin typeface="Bahnschrift SemiBold Condensed" panose="020B0502040204020203" pitchFamily="34" charset="0"/>
              </a:rPr>
              <a:t>ơn</a:t>
            </a:r>
            <a:endParaRPr lang="en-US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51104A-C77A-44E8-9B7D-10626F15FF2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573823" y="1413803"/>
            <a:ext cx="6282983" cy="2869808"/>
          </a:xfrm>
        </p:spPr>
        <p:txBody>
          <a:bodyPr/>
          <a:lstStyle/>
          <a:p>
            <a:pPr algn="l"/>
            <a:r>
              <a:rPr lang="en-US" sz="2000" dirty="0" err="1">
                <a:latin typeface="Montserrat" panose="020B0604020202020204" charset="0"/>
              </a:rPr>
              <a:t>Nhóm</a:t>
            </a:r>
            <a:r>
              <a:rPr lang="en-US" sz="2000" dirty="0">
                <a:latin typeface="Montserrat" panose="020B0604020202020204" charset="0"/>
              </a:rPr>
              <a:t> FLAMES </a:t>
            </a:r>
            <a:r>
              <a:rPr lang="en-US" sz="2000" dirty="0" err="1">
                <a:latin typeface="Montserrat" panose="020B0604020202020204" charset="0"/>
              </a:rPr>
              <a:t>cảm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ơn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Thầy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Nguyễn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Xuân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Dũng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và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tất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cả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các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bạn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cùng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lớp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Tư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duy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công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nghệ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và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thiết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kế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mĩ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thuật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đã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giúp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nhóm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chúng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em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rất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nhiều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trong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môn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học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này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và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hơn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nữa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là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giúp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nhóm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em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hoàn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thiện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được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sản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phẩm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với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các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mục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tiêu</a:t>
            </a:r>
            <a:r>
              <a:rPr lang="en-US" sz="2000" dirty="0">
                <a:latin typeface="Montserrat" panose="020B0604020202020204" charset="0"/>
              </a:rPr>
              <a:t> </a:t>
            </a:r>
            <a:r>
              <a:rPr lang="en-US" sz="2000" dirty="0" err="1">
                <a:latin typeface="Montserrat" panose="020B0604020202020204" charset="0"/>
              </a:rPr>
              <a:t>đề</a:t>
            </a:r>
            <a:r>
              <a:rPr lang="en-US" sz="2000" dirty="0">
                <a:latin typeface="Montserrat" panose="020B0604020202020204" charset="0"/>
              </a:rPr>
              <a:t> ra.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5"/>
          <p:cNvSpPr txBox="1">
            <a:spLocks noGrp="1"/>
          </p:cNvSpPr>
          <p:nvPr>
            <p:ph type="subTitle" idx="2"/>
          </p:nvPr>
        </p:nvSpPr>
        <p:spPr>
          <a:xfrm>
            <a:off x="2996012" y="1895215"/>
            <a:ext cx="34983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/>
              </a:rPr>
              <a:t>caothanhlam14092000@gmail.com</a:t>
            </a:r>
            <a:endParaRPr lang="en" dirty="0">
              <a:uFill>
                <a:noFill/>
              </a:u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+84 963 089 615</a:t>
            </a:r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QUESTION?</a:t>
            </a:r>
            <a:endParaRPr dirty="0"/>
          </a:p>
        </p:txBody>
      </p:sp>
      <p:sp>
        <p:nvSpPr>
          <p:cNvPr id="851" name="Google Shape;851;p55"/>
          <p:cNvSpPr txBox="1"/>
          <p:nvPr/>
        </p:nvSpPr>
        <p:spPr>
          <a:xfrm>
            <a:off x="2959263" y="4201956"/>
            <a:ext cx="322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attribution.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2" name="Google Shape;852;p55"/>
          <p:cNvSpPr/>
          <p:nvPr/>
        </p:nvSpPr>
        <p:spPr>
          <a:xfrm>
            <a:off x="3949634" y="290929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55"/>
          <p:cNvGrpSpPr/>
          <p:nvPr/>
        </p:nvGrpSpPr>
        <p:grpSpPr>
          <a:xfrm>
            <a:off x="4399106" y="2909299"/>
            <a:ext cx="346056" cy="345674"/>
            <a:chOff x="3303268" y="3817349"/>
            <a:chExt cx="346056" cy="345674"/>
          </a:xfrm>
        </p:grpSpPr>
        <p:sp>
          <p:nvSpPr>
            <p:cNvPr id="854" name="Google Shape;854;p5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55"/>
          <p:cNvGrpSpPr/>
          <p:nvPr/>
        </p:nvGrpSpPr>
        <p:grpSpPr>
          <a:xfrm>
            <a:off x="4848195" y="2909299"/>
            <a:ext cx="346056" cy="345674"/>
            <a:chOff x="3752358" y="3817349"/>
            <a:chExt cx="346056" cy="345674"/>
          </a:xfrm>
        </p:grpSpPr>
        <p:sp>
          <p:nvSpPr>
            <p:cNvPr id="859" name="Google Shape;859;p5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55"/>
          <p:cNvSpPr txBox="1">
            <a:spLocks noGrp="1"/>
          </p:cNvSpPr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3540C-9EF0-412E-96B7-BA341FFF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842" y="3393306"/>
            <a:ext cx="3441087" cy="11717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38615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latin typeface="Bahnschrift SemiBold Condensed" panose="020B0502040204020203" pitchFamily="34" charset="0"/>
              </a:rPr>
              <a:t>1.Xác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định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yêu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cầu</a:t>
            </a:r>
            <a:endParaRPr sz="54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Google Shape;9179;p69">
            <a:extLst>
              <a:ext uri="{FF2B5EF4-FFF2-40B4-BE49-F238E27FC236}">
                <a16:creationId xmlns:a16="http://schemas.microsoft.com/office/drawing/2014/main" id="{C9E444EC-55C9-40AD-95CA-5C8E1E3C6EFA}"/>
              </a:ext>
            </a:extLst>
          </p:cNvPr>
          <p:cNvSpPr/>
          <p:nvPr/>
        </p:nvSpPr>
        <p:spPr>
          <a:xfrm>
            <a:off x="3960000" y="875317"/>
            <a:ext cx="1309346" cy="1285762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DCAE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17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6"/>
          <p:cNvGrpSpPr/>
          <p:nvPr/>
        </p:nvGrpSpPr>
        <p:grpSpPr>
          <a:xfrm>
            <a:off x="4227927" y="1242107"/>
            <a:ext cx="4821690" cy="2659280"/>
            <a:chOff x="1248486" y="738825"/>
            <a:chExt cx="6646939" cy="3665950"/>
          </a:xfrm>
        </p:grpSpPr>
        <p:sp>
          <p:nvSpPr>
            <p:cNvPr id="405" name="Google Shape;405;p36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36"/>
          <p:cNvSpPr txBox="1">
            <a:spLocks noGrp="1"/>
          </p:cNvSpPr>
          <p:nvPr>
            <p:ph type="subTitle" idx="1"/>
          </p:nvPr>
        </p:nvSpPr>
        <p:spPr>
          <a:xfrm>
            <a:off x="4414915" y="1756800"/>
            <a:ext cx="4651415" cy="1949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ánh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CDS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ánh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"/>
            </a:pP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endParaRPr lang="en-US" sz="1400" dirty="0">
              <a:effectLst/>
              <a:latin typeface="Montserr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"/>
            </a:pP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app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400" dirty="0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1400" dirty="0" err="1"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wifi</a:t>
            </a:r>
            <a:endParaRPr lang="en-US" sz="1400" dirty="0">
              <a:effectLst/>
              <a:latin typeface="Montserr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Montserrat" panose="020B0604020202020204" charset="0"/>
            </a:endParaRPr>
          </a:p>
        </p:txBody>
      </p:sp>
      <p:pic>
        <p:nvPicPr>
          <p:cNvPr id="8" name="Picture 4" descr="Không có mô tả.">
            <a:extLst>
              <a:ext uri="{FF2B5EF4-FFF2-40B4-BE49-F238E27FC236}">
                <a16:creationId xmlns:a16="http://schemas.microsoft.com/office/drawing/2014/main" id="{6FCEBC91-630B-48FE-86BC-08AC941C9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" y="1242113"/>
            <a:ext cx="4492524" cy="271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E8BF49-85C4-4327-9305-51F4E0D360CF}"/>
              </a:ext>
            </a:extLst>
          </p:cNvPr>
          <p:cNvSpPr txBox="1"/>
          <p:nvPr/>
        </p:nvSpPr>
        <p:spPr>
          <a:xfrm>
            <a:off x="4848965" y="1300527"/>
            <a:ext cx="4196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Tổng</a:t>
            </a:r>
            <a:r>
              <a:rPr lang="en-US" sz="2800" b="1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quan</a:t>
            </a:r>
            <a:r>
              <a:rPr lang="en-US" sz="2800" b="1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về</a:t>
            </a:r>
            <a:r>
              <a:rPr lang="en-US" sz="2800" b="1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sản</a:t>
            </a:r>
            <a:r>
              <a:rPr lang="en-US" sz="2800" b="1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phẩm</a:t>
            </a:r>
            <a:r>
              <a:rPr lang="en-US" sz="2800" b="1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thiết</a:t>
            </a:r>
            <a:r>
              <a:rPr lang="en-US" sz="2800" b="1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kế</a:t>
            </a:r>
            <a:endParaRPr lang="en-US" sz="2800" b="1" dirty="0">
              <a:solidFill>
                <a:srgbClr val="DCAE52"/>
              </a:solidFill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74600" y="820825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latin typeface="Bahnschrift SemiBold Condensed" panose="020B0502040204020203" pitchFamily="34" charset="0"/>
              </a:rPr>
              <a:t>2.Tạo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các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tham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số</a:t>
            </a:r>
            <a:endParaRPr sz="54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Google Shape;9821;p70">
            <a:extLst>
              <a:ext uri="{FF2B5EF4-FFF2-40B4-BE49-F238E27FC236}">
                <a16:creationId xmlns:a16="http://schemas.microsoft.com/office/drawing/2014/main" id="{B90320BF-2A82-44E8-B339-07115C2AB022}"/>
              </a:ext>
            </a:extLst>
          </p:cNvPr>
          <p:cNvSpPr/>
          <p:nvPr/>
        </p:nvSpPr>
        <p:spPr>
          <a:xfrm>
            <a:off x="4053600" y="1015200"/>
            <a:ext cx="1026599" cy="985232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DCAE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60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BA1E89-7FFC-46C2-B06C-AC4FAFE2DD3B}"/>
              </a:ext>
            </a:extLst>
          </p:cNvPr>
          <p:cNvCxnSpPr>
            <a:cxnSpLocks/>
          </p:cNvCxnSpPr>
          <p:nvPr/>
        </p:nvCxnSpPr>
        <p:spPr>
          <a:xfrm>
            <a:off x="4572000" y="764052"/>
            <a:ext cx="0" cy="36110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880B67-C498-43D4-9D60-5F2F1DD16AEB}"/>
              </a:ext>
            </a:extLst>
          </p:cNvPr>
          <p:cNvCxnSpPr/>
          <p:nvPr/>
        </p:nvCxnSpPr>
        <p:spPr>
          <a:xfrm>
            <a:off x="1280160" y="1343465"/>
            <a:ext cx="658368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B2A8F6-8325-421E-90D3-EE241FEEF03E}"/>
              </a:ext>
            </a:extLst>
          </p:cNvPr>
          <p:cNvSpPr txBox="1"/>
          <p:nvPr/>
        </p:nvSpPr>
        <p:spPr>
          <a:xfrm>
            <a:off x="1280159" y="822926"/>
            <a:ext cx="329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Tiêu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chí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chức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năng</a:t>
            </a:r>
            <a:endParaRPr lang="en-US" sz="2400" dirty="0">
              <a:solidFill>
                <a:srgbClr val="DCAE5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C6B95-39CD-4812-95FC-CDE42D4984BE}"/>
              </a:ext>
            </a:extLst>
          </p:cNvPr>
          <p:cNvSpPr txBox="1"/>
          <p:nvPr/>
        </p:nvSpPr>
        <p:spPr>
          <a:xfrm>
            <a:off x="4572000" y="822926"/>
            <a:ext cx="329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Tiêu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chí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phi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chức</a:t>
            </a:r>
            <a:r>
              <a:rPr lang="en-US" sz="2400" dirty="0">
                <a:solidFill>
                  <a:srgbClr val="DCAE52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DCAE52"/>
                </a:solidFill>
                <a:latin typeface="Bahnschrift SemiBold Condensed" panose="020B0502040204020203" pitchFamily="34" charset="0"/>
              </a:rPr>
              <a:t>năng</a:t>
            </a:r>
            <a:endParaRPr lang="en-US" sz="2400" dirty="0">
              <a:solidFill>
                <a:srgbClr val="DCAE52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0DA84E-8ECF-47E1-BAB4-BDEFF5A3F7AE}"/>
              </a:ext>
            </a:extLst>
          </p:cNvPr>
          <p:cNvSpPr txBox="1"/>
          <p:nvPr/>
        </p:nvSpPr>
        <p:spPr>
          <a:xfrm>
            <a:off x="1019911" y="1590166"/>
            <a:ext cx="3552087" cy="2548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Nâng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nghi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b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2.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kiệm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đem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ích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endParaRPr lang="en-US" sz="1800" dirty="0">
              <a:solidFill>
                <a:schemeClr val="bg1"/>
              </a:solidFill>
              <a:effectLst/>
              <a:latin typeface="Montserr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bg1"/>
                </a:solidFill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3.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quên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89EC4-DDC2-4266-9565-40268EFB6677}"/>
              </a:ext>
            </a:extLst>
          </p:cNvPr>
          <p:cNvSpPr txBox="1"/>
          <p:nvPr/>
        </p:nvSpPr>
        <p:spPr>
          <a:xfrm>
            <a:off x="4571998" y="1490323"/>
            <a:ext cx="3207435" cy="273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50" dirty="0">
                <a:solidFill>
                  <a:schemeClr val="bg1"/>
                </a:solidFill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gọn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endParaRPr lang="en-US" sz="1150" dirty="0">
              <a:solidFill>
                <a:schemeClr val="bg1"/>
              </a:solidFill>
              <a:effectLst/>
              <a:latin typeface="Montserr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50" dirty="0">
                <a:solidFill>
                  <a:schemeClr val="bg1"/>
                </a:solidFill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2.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bền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bỉ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endParaRPr lang="en-US" sz="1150" dirty="0">
              <a:solidFill>
                <a:schemeClr val="bg1"/>
              </a:solidFill>
              <a:effectLst/>
              <a:latin typeface="Montserr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50" dirty="0">
                <a:solidFill>
                  <a:schemeClr val="bg1"/>
                </a:solidFill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3.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chịu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mưa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chịu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nắng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hỏng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hóc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chập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cháy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mạch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endParaRPr lang="en-US" sz="1150" dirty="0">
              <a:solidFill>
                <a:schemeClr val="bg1"/>
              </a:solidFill>
              <a:effectLst/>
              <a:latin typeface="Montserr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50" dirty="0" err="1">
                <a:solidFill>
                  <a:schemeClr val="bg1"/>
                </a:solidFill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4.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pin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trời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đúng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150" dirty="0">
                <a:solidFill>
                  <a:schemeClr val="bg1"/>
                </a:solidFill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đèn</a:t>
            </a:r>
            <a:endParaRPr lang="en-US" sz="1150" dirty="0">
              <a:solidFill>
                <a:schemeClr val="bg1"/>
              </a:solidFill>
              <a:effectLst/>
              <a:latin typeface="Montserr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5.Độ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trễ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của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app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bật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tắt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đèn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phải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bé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hoặc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chế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độ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hẹn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giờ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phải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chính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xác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cần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với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độ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sai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lệch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nhỏ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so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với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giờ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thực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 </a:t>
            </a:r>
            <a:r>
              <a:rPr lang="en-US" sz="1150" dirty="0" err="1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tế</a:t>
            </a:r>
            <a:r>
              <a:rPr lang="en-US" sz="1150" dirty="0">
                <a:solidFill>
                  <a:schemeClr val="bg1"/>
                </a:solidFill>
                <a:effectLst/>
                <a:latin typeface="Montserrat" panose="020B0604020202020204" charset="0"/>
                <a:ea typeface="Calibri" panose="020F0502020204030204" pitchFamily="34" charset="0"/>
              </a:rPr>
              <a:t>	</a:t>
            </a:r>
            <a:endParaRPr lang="en-US" sz="115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/>
          <p:nvPr/>
        </p:nvSpPr>
        <p:spPr>
          <a:xfrm>
            <a:off x="3808307" y="942762"/>
            <a:ext cx="1394746" cy="1394746"/>
          </a:xfrm>
          <a:custGeom>
            <a:avLst/>
            <a:gdLst/>
            <a:ahLst/>
            <a:cxnLst/>
            <a:rect l="l" t="t" r="r" b="b"/>
            <a:pathLst>
              <a:path w="45090" h="45090" extrusionOk="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solidFill>
            <a:srgbClr val="DCAE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latin typeface="Bahnschrift SemiBold Condensed" panose="020B0502040204020203" pitchFamily="34" charset="0"/>
              </a:rPr>
              <a:t>3.Lập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kế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hoạch</a:t>
            </a:r>
            <a:endParaRPr sz="5400" dirty="0">
              <a:latin typeface="Bahnschrift SemiBold Condensed" panose="020B0502040204020203" pitchFamily="34" charset="0"/>
            </a:endParaRPr>
          </a:p>
        </p:txBody>
      </p:sp>
      <p:grpSp>
        <p:nvGrpSpPr>
          <p:cNvPr id="10" name="Google Shape;9565;p70">
            <a:extLst>
              <a:ext uri="{FF2B5EF4-FFF2-40B4-BE49-F238E27FC236}">
                <a16:creationId xmlns:a16="http://schemas.microsoft.com/office/drawing/2014/main" id="{0EEEF584-BBA8-421C-BB07-7115F4A27507}"/>
              </a:ext>
            </a:extLst>
          </p:cNvPr>
          <p:cNvGrpSpPr/>
          <p:nvPr/>
        </p:nvGrpSpPr>
        <p:grpSpPr>
          <a:xfrm>
            <a:off x="4032000" y="1160714"/>
            <a:ext cx="936000" cy="1028086"/>
            <a:chOff x="3513010" y="3816134"/>
            <a:chExt cx="362223" cy="361108"/>
          </a:xfrm>
        </p:grpSpPr>
        <p:sp>
          <p:nvSpPr>
            <p:cNvPr id="11" name="Google Shape;9566;p70">
              <a:extLst>
                <a:ext uri="{FF2B5EF4-FFF2-40B4-BE49-F238E27FC236}">
                  <a16:creationId xmlns:a16="http://schemas.microsoft.com/office/drawing/2014/main" id="{37EFB74D-AF90-4836-97A7-80B4B2123755}"/>
                </a:ext>
              </a:extLst>
            </p:cNvPr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67;p70">
              <a:extLst>
                <a:ext uri="{FF2B5EF4-FFF2-40B4-BE49-F238E27FC236}">
                  <a16:creationId xmlns:a16="http://schemas.microsoft.com/office/drawing/2014/main" id="{6ECE7CA7-161B-476C-89AA-96B52A81B310}"/>
                </a:ext>
              </a:extLst>
            </p:cNvPr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568;p70">
              <a:extLst>
                <a:ext uri="{FF2B5EF4-FFF2-40B4-BE49-F238E27FC236}">
                  <a16:creationId xmlns:a16="http://schemas.microsoft.com/office/drawing/2014/main" id="{22A46879-1FDC-4FAA-94D4-D0E24FD2F62E}"/>
                </a:ext>
              </a:extLst>
            </p:cNvPr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569;p70">
              <a:extLst>
                <a:ext uri="{FF2B5EF4-FFF2-40B4-BE49-F238E27FC236}">
                  <a16:creationId xmlns:a16="http://schemas.microsoft.com/office/drawing/2014/main" id="{A94CE2D4-42F9-453B-949E-4D2D7D4B1CA8}"/>
                </a:ext>
              </a:extLst>
            </p:cNvPr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DCA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844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4795200" cy="10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Bahnschrift SemiBold Condensed" panose="020B0502040204020203" pitchFamily="34" charset="0"/>
              </a:rPr>
              <a:t>3.1 </a:t>
            </a:r>
            <a:r>
              <a:rPr lang="en-US" sz="5400" dirty="0" err="1">
                <a:latin typeface="Bahnschrift SemiBold Condensed" panose="020B0502040204020203" pitchFamily="34" charset="0"/>
              </a:rPr>
              <a:t>Bảng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nhân</a:t>
            </a:r>
            <a:r>
              <a:rPr lang="en-US" sz="5400" dirty="0">
                <a:latin typeface="Bahnschrift SemiBold Condensed" panose="020B0502040204020203" pitchFamily="34" charset="0"/>
              </a:rPr>
              <a:t> </a:t>
            </a:r>
            <a:r>
              <a:rPr lang="en-US" sz="5400" dirty="0" err="1">
                <a:latin typeface="Bahnschrift SemiBold Condensed" panose="020B0502040204020203" pitchFamily="34" charset="0"/>
              </a:rPr>
              <a:t>lực</a:t>
            </a:r>
            <a:endParaRPr sz="5400" dirty="0">
              <a:latin typeface="Bahnschrift SemiBold Condensed" panose="020B0502040204020203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7A649E1-0127-4059-876C-EB89F66F2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622168"/>
              </p:ext>
            </p:extLst>
          </p:nvPr>
        </p:nvGraphicFramePr>
        <p:xfrm>
          <a:off x="208800" y="925645"/>
          <a:ext cx="8726399" cy="4160255"/>
        </p:xfrm>
        <a:graphic>
          <a:graphicData uri="http://schemas.openxmlformats.org/drawingml/2006/table">
            <a:tbl>
              <a:tblPr firstRow="1" bandRow="1">
                <a:tableStyleId>{9535C69D-8895-4A22-8AD0-A2C71B4481A4}</a:tableStyleId>
              </a:tblPr>
              <a:tblGrid>
                <a:gridCol w="1081903">
                  <a:extLst>
                    <a:ext uri="{9D8B030D-6E8A-4147-A177-3AD203B41FA5}">
                      <a16:colId xmlns:a16="http://schemas.microsoft.com/office/drawing/2014/main" val="3382469359"/>
                    </a:ext>
                  </a:extLst>
                </a:gridCol>
                <a:gridCol w="1929590">
                  <a:extLst>
                    <a:ext uri="{9D8B030D-6E8A-4147-A177-3AD203B41FA5}">
                      <a16:colId xmlns:a16="http://schemas.microsoft.com/office/drawing/2014/main" val="3801118017"/>
                    </a:ext>
                  </a:extLst>
                </a:gridCol>
                <a:gridCol w="2122107">
                  <a:extLst>
                    <a:ext uri="{9D8B030D-6E8A-4147-A177-3AD203B41FA5}">
                      <a16:colId xmlns:a16="http://schemas.microsoft.com/office/drawing/2014/main" val="2322339686"/>
                    </a:ext>
                  </a:extLst>
                </a:gridCol>
                <a:gridCol w="1790682">
                  <a:extLst>
                    <a:ext uri="{9D8B030D-6E8A-4147-A177-3AD203B41FA5}">
                      <a16:colId xmlns:a16="http://schemas.microsoft.com/office/drawing/2014/main" val="4201824007"/>
                    </a:ext>
                  </a:extLst>
                </a:gridCol>
                <a:gridCol w="1802117">
                  <a:extLst>
                    <a:ext uri="{9D8B030D-6E8A-4147-A177-3AD203B41FA5}">
                      <a16:colId xmlns:a16="http://schemas.microsoft.com/office/drawing/2014/main" val="3734266343"/>
                    </a:ext>
                  </a:extLst>
                </a:gridCol>
              </a:tblGrid>
              <a:tr h="6675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MSSV</a:t>
                      </a:r>
                      <a:endParaRPr lang="en-US" sz="1800" dirty="0">
                        <a:solidFill>
                          <a:srgbClr val="DCAE52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Họ</a:t>
                      </a:r>
                      <a:r>
                        <a:rPr lang="en-US" sz="1800" dirty="0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và</a:t>
                      </a:r>
                      <a:r>
                        <a:rPr lang="en-US" sz="1800" dirty="0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tên</a:t>
                      </a:r>
                      <a:endParaRPr lang="en-US" sz="1800" dirty="0">
                        <a:solidFill>
                          <a:srgbClr val="DCAE52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Điểm</a:t>
                      </a:r>
                      <a:r>
                        <a:rPr lang="en-US" sz="1800" dirty="0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mạnh</a:t>
                      </a:r>
                      <a:endParaRPr lang="en-US" sz="1800" dirty="0">
                        <a:solidFill>
                          <a:srgbClr val="DCAE52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Điểm</a:t>
                      </a:r>
                      <a:r>
                        <a:rPr lang="en-US" sz="1800" dirty="0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yếu</a:t>
                      </a:r>
                      <a:endParaRPr lang="en-US" sz="1800" dirty="0">
                        <a:solidFill>
                          <a:srgbClr val="DCAE52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Thời</a:t>
                      </a:r>
                      <a:r>
                        <a:rPr lang="en-US" sz="1800" dirty="0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gian</a:t>
                      </a:r>
                      <a:r>
                        <a:rPr lang="en-US" sz="1800" dirty="0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làm</a:t>
                      </a:r>
                      <a:r>
                        <a:rPr lang="en-US" sz="1800" dirty="0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DCAE52"/>
                          </a:solidFill>
                          <a:latin typeface="Bahnschrift SemiBold Condensed" panose="020B0502040204020203" pitchFamily="34" charset="0"/>
                        </a:rPr>
                        <a:t>việc</a:t>
                      </a:r>
                      <a:endParaRPr lang="en-US" sz="1800" dirty="0">
                        <a:solidFill>
                          <a:srgbClr val="DCAE52"/>
                        </a:solidFill>
                        <a:latin typeface="Bahnschrift SemiBold Condensed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60839"/>
                  </a:ext>
                </a:extLst>
              </a:tr>
              <a:tr h="70749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20182623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Cao Thanh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Lâm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Sáng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tạo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Thuyết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trình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Tiếng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anh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Làm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mạch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Cả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ngày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T7,CN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419905"/>
                  </a:ext>
                </a:extLst>
              </a:tr>
              <a:tr h="630691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20181764</a:t>
                      </a:r>
                      <a:endParaRPr lang="en-US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Nguyễn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Thị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Thảo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Lập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trình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Đọc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tài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liệu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Thuyết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trình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Cả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ngày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T7,CN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209181"/>
                  </a:ext>
                </a:extLst>
              </a:tr>
              <a:tr h="66750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20182614</a:t>
                      </a:r>
                      <a:endParaRPr lang="en-US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Dương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Công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Kiên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Lập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trình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Sử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dụng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proteus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Tiếng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anh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Sáng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T7,CN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Chiều,tối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T6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037198"/>
                  </a:ext>
                </a:extLst>
              </a:tr>
              <a:tr h="70662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20196102</a:t>
                      </a:r>
                      <a:endParaRPr lang="en-US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Phạm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Tiến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Huy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Hoàng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Cẩn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thận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Sử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dụng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word,excel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Sử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dụng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phần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mềm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mô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phỏng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Chiều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T6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Cả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ngày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T7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67325"/>
                  </a:ext>
                </a:extLst>
              </a:tr>
              <a:tr h="707495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20182666</a:t>
                      </a:r>
                      <a:endParaRPr lang="en-US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Phạm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Hoàng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Long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Hiểu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biết,sáng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tạo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Thành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thạo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Powerpoint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Làm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mạch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-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Thiết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kế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Cả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ngày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Montserrat" panose="020B0604020202020204" charset="0"/>
                        </a:rPr>
                        <a:t>T7,CN</a:t>
                      </a:r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  <a:latin typeface="Montserra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90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70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499374" y="438700"/>
            <a:ext cx="7427825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Bahnschrift SemiBold Condensed" panose="020B0502040204020203" pitchFamily="34" charset="0"/>
              </a:rPr>
              <a:t>3.2 </a:t>
            </a:r>
            <a:r>
              <a:rPr lang="en-US" sz="4400" dirty="0" err="1">
                <a:latin typeface="Bahnschrift SemiBold Condensed" panose="020B0502040204020203" pitchFamily="34" charset="0"/>
              </a:rPr>
              <a:t>Các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công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việc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và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phân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công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cụ</a:t>
            </a:r>
            <a:r>
              <a:rPr lang="en-US" sz="4400" dirty="0">
                <a:latin typeface="Bahnschrift SemiBold Condensed" panose="020B0502040204020203" pitchFamily="34" charset="0"/>
              </a:rPr>
              <a:t> </a:t>
            </a:r>
            <a:r>
              <a:rPr lang="en-US" sz="4400" dirty="0" err="1">
                <a:latin typeface="Bahnschrift SemiBold Condensed" panose="020B0502040204020203" pitchFamily="34" charset="0"/>
              </a:rPr>
              <a:t>thể</a:t>
            </a:r>
            <a:endParaRPr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1BE808-62E1-423D-803D-24778C49FBB0}"/>
              </a:ext>
            </a:extLst>
          </p:cNvPr>
          <p:cNvSpPr/>
          <p:nvPr/>
        </p:nvSpPr>
        <p:spPr>
          <a:xfrm>
            <a:off x="604800" y="1163343"/>
            <a:ext cx="7927200" cy="3678374"/>
          </a:xfrm>
          <a:prstGeom prst="rect">
            <a:avLst/>
          </a:prstGeom>
          <a:solidFill>
            <a:srgbClr val="DCAE52"/>
          </a:solidFill>
          <a:ln>
            <a:solidFill>
              <a:srgbClr val="DCA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38F67-19ED-47FD-A9B4-018094768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0" y="1163343"/>
            <a:ext cx="7934400" cy="3678374"/>
          </a:xfrm>
          <a:prstGeom prst="rect">
            <a:avLst/>
          </a:prstGeom>
          <a:solidFill>
            <a:srgbClr val="DCAE52"/>
          </a:solidFill>
          <a:ln>
            <a:solidFill>
              <a:srgbClr val="00B0F0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55B5FDFB31B41B367EAB222C4CF4F" ma:contentTypeVersion="7" ma:contentTypeDescription="Create a new document." ma:contentTypeScope="" ma:versionID="a93bb8111efd54426b65ad581ff662c2">
  <xsd:schema xmlns:xsd="http://www.w3.org/2001/XMLSchema" xmlns:xs="http://www.w3.org/2001/XMLSchema" xmlns:p="http://schemas.microsoft.com/office/2006/metadata/properties" xmlns:ns2="663f81e3-bc90-4c4a-b235-34a7ddc6622a" targetNamespace="http://schemas.microsoft.com/office/2006/metadata/properties" ma:root="true" ma:fieldsID="b5c02d26ea8e683f0e0a76b9ced9c739" ns2:_="">
    <xsd:import namespace="663f81e3-bc90-4c4a-b235-34a7ddc6622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3f81e3-bc90-4c4a-b235-34a7ddc6622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663f81e3-bc90-4c4a-b235-34a7ddc6622a" xsi:nil="true"/>
  </documentManagement>
</p:properties>
</file>

<file path=customXml/itemProps1.xml><?xml version="1.0" encoding="utf-8"?>
<ds:datastoreItem xmlns:ds="http://schemas.openxmlformats.org/officeDocument/2006/customXml" ds:itemID="{B6345F1A-C628-44D7-8130-3716A0477D4C}"/>
</file>

<file path=customXml/itemProps2.xml><?xml version="1.0" encoding="utf-8"?>
<ds:datastoreItem xmlns:ds="http://schemas.openxmlformats.org/officeDocument/2006/customXml" ds:itemID="{652F4C87-3928-4933-A549-999091B41838}"/>
</file>

<file path=customXml/itemProps3.xml><?xml version="1.0" encoding="utf-8"?>
<ds:datastoreItem xmlns:ds="http://schemas.openxmlformats.org/officeDocument/2006/customXml" ds:itemID="{FA09E515-4B1D-46B7-A33D-C647AB71CE2F}"/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1218</Words>
  <Application>Microsoft Office PowerPoint</Application>
  <PresentationFormat>On-screen Show (16:9)</PresentationFormat>
  <Paragraphs>158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Bahnschrift SemiBold Condensed</vt:lpstr>
      <vt:lpstr>Anton</vt:lpstr>
      <vt:lpstr>Montserrat</vt:lpstr>
      <vt:lpstr>Arial</vt:lpstr>
      <vt:lpstr>Roboto Condensed Light</vt:lpstr>
      <vt:lpstr>Livvic</vt:lpstr>
      <vt:lpstr>Wingdings</vt:lpstr>
      <vt:lpstr>Academy</vt:lpstr>
      <vt:lpstr>Abel</vt:lpstr>
      <vt:lpstr>Custal Project Proposal by Slidesgo</vt:lpstr>
      <vt:lpstr>DESIGN AND tHINKING</vt:lpstr>
      <vt:lpstr>Nội dung</vt:lpstr>
      <vt:lpstr>1.Xác định yêu cầu</vt:lpstr>
      <vt:lpstr>PowerPoint Presentation</vt:lpstr>
      <vt:lpstr>2.Tạo các tham số</vt:lpstr>
      <vt:lpstr>PowerPoint Presentation</vt:lpstr>
      <vt:lpstr>3.Lập kế hoạch</vt:lpstr>
      <vt:lpstr>3.1 Bảng nhân lực</vt:lpstr>
      <vt:lpstr>3.2 Các công việc và phân công cụ thể</vt:lpstr>
      <vt:lpstr>3.3 Hiệu quả mỗi thành viên</vt:lpstr>
      <vt:lpstr>4.Đánh giá và lựa chọn</vt:lpstr>
      <vt:lpstr>4.1 Danh sách tiêu chí</vt:lpstr>
      <vt:lpstr>4.2 Ma trận tương tác</vt:lpstr>
      <vt:lpstr>4.3 Ma trận quyết đinh(1) </vt:lpstr>
      <vt:lpstr>4.3 Ma trận quyết đinh(2) </vt:lpstr>
      <vt:lpstr>5.Tạo mẫu</vt:lpstr>
      <vt:lpstr>5.1 Hình ảnh sản phẩm</vt:lpstr>
      <vt:lpstr>PowerPoint Presentation</vt:lpstr>
      <vt:lpstr>5.3 Chi tiết về app</vt:lpstr>
      <vt:lpstr> Video về sản phẩm</vt:lpstr>
      <vt:lpstr>6.Kiểm tra</vt:lpstr>
      <vt:lpstr>PowerPoint Presentation</vt:lpstr>
      <vt:lpstr>6.2 Tiêu chí kiểm tra(khoảng cách)</vt:lpstr>
      <vt:lpstr>PowerPoint Presentation</vt:lpstr>
      <vt:lpstr>Lời cảm ơn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FLAMES Tư duy công nghệ và thiết kế mĩ thuật</dc:title>
  <cp:lastModifiedBy>CAO THANH LAM 20182623</cp:lastModifiedBy>
  <cp:revision>27</cp:revision>
  <dcterms:modified xsi:type="dcterms:W3CDTF">2021-06-10T16:55:07Z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0x0101007B155B5FDFB31B41B367EAB222C4CF4F</vt:lpwstr>
  </property>
</Properties>
</file>